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6"/>
  </p:notesMasterIdLst>
  <p:handoutMasterIdLst>
    <p:handoutMasterId r:id="rId47"/>
  </p:handoutMasterIdLst>
  <p:sldIdLst>
    <p:sldId id="4474" r:id="rId5"/>
    <p:sldId id="2076138638" r:id="rId6"/>
    <p:sldId id="4483" r:id="rId7"/>
    <p:sldId id="2076138637" r:id="rId8"/>
    <p:sldId id="2076138576" r:id="rId9"/>
    <p:sldId id="310" r:id="rId10"/>
    <p:sldId id="2147468679" r:id="rId11"/>
    <p:sldId id="2147468678" r:id="rId12"/>
    <p:sldId id="2147468696" r:id="rId13"/>
    <p:sldId id="2147468685" r:id="rId14"/>
    <p:sldId id="2147468677" r:id="rId15"/>
    <p:sldId id="2147468680" r:id="rId16"/>
    <p:sldId id="2147468681" r:id="rId17"/>
    <p:sldId id="2147468684" r:id="rId18"/>
    <p:sldId id="2147468682" r:id="rId19"/>
    <p:sldId id="2147468686" r:id="rId20"/>
    <p:sldId id="2147468683" r:id="rId21"/>
    <p:sldId id="2147468687" r:id="rId22"/>
    <p:sldId id="2147468673" r:id="rId23"/>
    <p:sldId id="2147468690" r:id="rId24"/>
    <p:sldId id="2147468697" r:id="rId25"/>
    <p:sldId id="2147468670" r:id="rId26"/>
    <p:sldId id="2147468698" r:id="rId27"/>
    <p:sldId id="2147468699" r:id="rId28"/>
    <p:sldId id="2147468700" r:id="rId29"/>
    <p:sldId id="2147468674" r:id="rId30"/>
    <p:sldId id="2147468693" r:id="rId31"/>
    <p:sldId id="2147468694" r:id="rId32"/>
    <p:sldId id="2147468701" r:id="rId33"/>
    <p:sldId id="2147468702" r:id="rId34"/>
    <p:sldId id="2147468703" r:id="rId35"/>
    <p:sldId id="2147468704" r:id="rId36"/>
    <p:sldId id="2147468705" r:id="rId37"/>
    <p:sldId id="2147468675" r:id="rId38"/>
    <p:sldId id="2147468689" r:id="rId39"/>
    <p:sldId id="2147468688" r:id="rId40"/>
    <p:sldId id="2147468706" r:id="rId41"/>
    <p:sldId id="2147468707" r:id="rId42"/>
    <p:sldId id="2147468708" r:id="rId43"/>
    <p:sldId id="2147468676" r:id="rId44"/>
    <p:sldId id="4505" r:id="rId4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310"/>
            <p14:sldId id="2147468679"/>
            <p14:sldId id="2147468678"/>
            <p14:sldId id="2147468696"/>
            <p14:sldId id="2147468685"/>
            <p14:sldId id="2147468677"/>
            <p14:sldId id="2147468680"/>
            <p14:sldId id="2147468681"/>
            <p14:sldId id="2147468684"/>
            <p14:sldId id="2147468682"/>
            <p14:sldId id="2147468686"/>
            <p14:sldId id="2147468683"/>
            <p14:sldId id="2147468687"/>
            <p14:sldId id="2147468673"/>
            <p14:sldId id="2147468690"/>
            <p14:sldId id="2147468697"/>
            <p14:sldId id="2147468670"/>
            <p14:sldId id="2147468698"/>
            <p14:sldId id="2147468699"/>
            <p14:sldId id="2147468700"/>
            <p14:sldId id="2147468674"/>
            <p14:sldId id="2147468693"/>
            <p14:sldId id="2147468694"/>
            <p14:sldId id="2147468701"/>
            <p14:sldId id="2147468702"/>
            <p14:sldId id="2147468703"/>
            <p14:sldId id="2147468704"/>
            <p14:sldId id="2147468705"/>
            <p14:sldId id="2147468675"/>
            <p14:sldId id="2147468689"/>
            <p14:sldId id="2147468688"/>
            <p14:sldId id="2147468706"/>
            <p14:sldId id="2147468707"/>
            <p14:sldId id="2147468708"/>
            <p14:sldId id="2147468676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7" d="100"/>
          <a:sy n="77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723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3/31/2022 11:42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sv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2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sv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2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sv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8.png"/><Relationship Id="rId10" Type="http://schemas.openxmlformats.org/officeDocument/2006/relationships/image" Target="../media/image13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.wmf"/><Relationship Id="rId4" Type="http://schemas.openxmlformats.org/officeDocument/2006/relationships/image" Target="../media/image19.sv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sv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8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2.wmf"/><Relationship Id="rId4" Type="http://schemas.openxmlformats.org/officeDocument/2006/relationships/image" Target="../media/image17.sv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s://app.powerbi.com/admin-portal/tenantSetting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s://docs.microsoft.com/en-us/rest/api/power-bi/profi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AppOwnsDataMultiTen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D877-2D9A-439F-AFD9-195457AD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Strategies Before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5E7D-9D01-4E1C-B04C-5F405F0D1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1627"/>
          </a:xfrm>
        </p:spPr>
        <p:txBody>
          <a:bodyPr/>
          <a:lstStyle/>
          <a:p>
            <a:r>
              <a:rPr lang="en-US" sz="3200" dirty="0"/>
              <a:t>Multi-tenant application design solutions used in the past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Single Service Principal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Service Principal Pooling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800" dirty="0"/>
              <a:t>One Service Principal per Customer Tenant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7837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 – Single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Only supported until you reach 1000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Less performant when service principal is member of 100s of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Service principal is owner of datasource credentials across all customer tenants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one-time creation of Azure AD application for service principal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540A6D-6E31-4722-954F-EC2295BDB8B0}"/>
              </a:ext>
            </a:extLst>
          </p:cNvPr>
          <p:cNvSpPr/>
          <p:nvPr/>
        </p:nvSpPr>
        <p:spPr bwMode="auto">
          <a:xfrm>
            <a:off x="903514" y="2997018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1C0958-C58C-487F-B4AC-C30A810C7756}"/>
              </a:ext>
            </a:extLst>
          </p:cNvPr>
          <p:cNvSpPr/>
          <p:nvPr/>
        </p:nvSpPr>
        <p:spPr bwMode="auto">
          <a:xfrm>
            <a:off x="3495232" y="3655265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4BBEA5-522E-42E1-8A31-922CD4BE3961}"/>
              </a:ext>
            </a:extLst>
          </p:cNvPr>
          <p:cNvSpPr/>
          <p:nvPr/>
        </p:nvSpPr>
        <p:spPr bwMode="auto">
          <a:xfrm>
            <a:off x="6108404" y="3202218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the Power BI Service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452A13-ED4B-4043-9A2D-5E6D4B2EA781}"/>
              </a:ext>
            </a:extLst>
          </p:cNvPr>
          <p:cNvGrpSpPr/>
          <p:nvPr/>
        </p:nvGrpSpPr>
        <p:grpSpPr>
          <a:xfrm>
            <a:off x="1273314" y="358145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423690-5A29-4325-89A4-D33D8AD4B0B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66" name="Graphic 65" descr="Users outline">
              <a:extLst>
                <a:ext uri="{FF2B5EF4-FFF2-40B4-BE49-F238E27FC236}">
                  <a16:creationId xmlns:a16="http://schemas.microsoft.com/office/drawing/2014/main" id="{70763E18-98EE-4116-9F6E-2F42EB60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04E2C3-988A-4C5A-BAF2-CDDE83518FCC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4373694" y="3996615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E1AE01A-2EED-4B8E-A70E-C503D5C088EC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4459428" y="4737172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9AEE37-0B27-4111-981E-F58B3A6138AE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4459428" y="4847589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2A6C30-313C-4EBD-B3D2-FD627DD6775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414750" y="4891996"/>
            <a:ext cx="2088400" cy="13262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81A011F-3C0E-4775-9553-FF7A03C06F67}"/>
              </a:ext>
            </a:extLst>
          </p:cNvPr>
          <p:cNvGrpSpPr/>
          <p:nvPr/>
        </p:nvGrpSpPr>
        <p:grpSpPr>
          <a:xfrm>
            <a:off x="4059326" y="4435017"/>
            <a:ext cx="809083" cy="869245"/>
            <a:chOff x="6262373" y="2435914"/>
            <a:chExt cx="848695" cy="91180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59CFE14-C27B-47C0-8603-FF81972DE1B8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73" name="Graphic 72" descr="User with solid fill">
              <a:extLst>
                <a:ext uri="{FF2B5EF4-FFF2-40B4-BE49-F238E27FC236}">
                  <a16:creationId xmlns:a16="http://schemas.microsoft.com/office/drawing/2014/main" id="{E5399852-6C4D-4470-9CED-2B7DA035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4D9DED-5946-453A-B4CB-4310133C2080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2508840" y="3888795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3FB24C-A638-4560-AC29-691482C291C6}"/>
              </a:ext>
            </a:extLst>
          </p:cNvPr>
          <p:cNvCxnSpPr>
            <a:cxnSpLocks/>
            <a:endCxn id="112" idx="3"/>
          </p:cNvCxnSpPr>
          <p:nvPr/>
        </p:nvCxnSpPr>
        <p:spPr>
          <a:xfrm flipH="1" flipV="1">
            <a:off x="2497959" y="4639905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8332F4B-F366-487B-BBBF-6CC807D72941}"/>
              </a:ext>
            </a:extLst>
          </p:cNvPr>
          <p:cNvCxnSpPr>
            <a:cxnSpLocks/>
            <a:endCxn id="115" idx="3"/>
          </p:cNvCxnSpPr>
          <p:nvPr/>
        </p:nvCxnSpPr>
        <p:spPr>
          <a:xfrm flipH="1">
            <a:off x="2497957" y="5141811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4FBFCBA-5CE9-463A-9815-DD45EFE6767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2487064" y="5691847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6AD952-3033-40D7-8C67-294D215BEA55}"/>
              </a:ext>
            </a:extLst>
          </p:cNvPr>
          <p:cNvGrpSpPr/>
          <p:nvPr/>
        </p:nvGrpSpPr>
        <p:grpSpPr>
          <a:xfrm>
            <a:off x="6488897" y="3689272"/>
            <a:ext cx="2102653" cy="2836356"/>
            <a:chOff x="9003497" y="3530299"/>
            <a:chExt cx="2155945" cy="290824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B80245-9286-487C-8B74-527F6AA0BDD1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0D11D4-9804-4455-A4E1-03189EE27A2E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1ECA1D-0F3A-4FAB-8680-01A44CD5867D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106" name="Object 105">
                  <a:extLst>
                    <a:ext uri="{FF2B5EF4-FFF2-40B4-BE49-F238E27FC236}">
                      <a16:creationId xmlns:a16="http://schemas.microsoft.com/office/drawing/2014/main" id="{9B529727-6F58-49D2-AE09-A9ABEF68ED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50031956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06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106" name="Object 105">
                              <a:extLst>
                                <a:ext uri="{FF2B5EF4-FFF2-40B4-BE49-F238E27FC236}">
                                  <a16:creationId xmlns:a16="http://schemas.microsoft.com/office/drawing/2014/main" id="{9B529727-6F58-49D2-AE09-A9ABEF68ED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Object 106">
                  <a:extLst>
                    <a:ext uri="{FF2B5EF4-FFF2-40B4-BE49-F238E27FC236}">
                      <a16:creationId xmlns:a16="http://schemas.microsoft.com/office/drawing/2014/main" id="{22D0D749-1C88-43AD-A3A2-A92AA6F2571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57871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07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7" name="Object 106">
                              <a:extLst>
                                <a:ext uri="{FF2B5EF4-FFF2-40B4-BE49-F238E27FC236}">
                                  <a16:creationId xmlns:a16="http://schemas.microsoft.com/office/drawing/2014/main" id="{22D0D749-1C88-43AD-A3A2-A92AA6F2571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8" name="Object 107">
                  <a:extLst>
                    <a:ext uri="{FF2B5EF4-FFF2-40B4-BE49-F238E27FC236}">
                      <a16:creationId xmlns:a16="http://schemas.microsoft.com/office/drawing/2014/main" id="{EA62FA59-E7EE-4D01-945F-F748D3165B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8431544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08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8" name="Object 107">
                              <a:extLst>
                                <a:ext uri="{FF2B5EF4-FFF2-40B4-BE49-F238E27FC236}">
                                  <a16:creationId xmlns:a16="http://schemas.microsoft.com/office/drawing/2014/main" id="{EA62FA59-E7EE-4D01-945F-F748D3165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Object 108">
                  <a:extLst>
                    <a:ext uri="{FF2B5EF4-FFF2-40B4-BE49-F238E27FC236}">
                      <a16:creationId xmlns:a16="http://schemas.microsoft.com/office/drawing/2014/main" id="{23137EED-21AF-46C8-B7AC-41C79606C4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193309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09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9" name="Object 108">
                              <a:extLst>
                                <a:ext uri="{FF2B5EF4-FFF2-40B4-BE49-F238E27FC236}">
                                  <a16:creationId xmlns:a16="http://schemas.microsoft.com/office/drawing/2014/main" id="{23137EED-21AF-46C8-B7AC-41C79606C4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0" name="Object 109">
                  <a:extLst>
                    <a:ext uri="{FF2B5EF4-FFF2-40B4-BE49-F238E27FC236}">
                      <a16:creationId xmlns:a16="http://schemas.microsoft.com/office/drawing/2014/main" id="{A77D3183-5375-4058-A37E-34F8238C6E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7800119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0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10" name="Object 109">
                              <a:extLst>
                                <a:ext uri="{FF2B5EF4-FFF2-40B4-BE49-F238E27FC236}">
                                  <a16:creationId xmlns:a16="http://schemas.microsoft.com/office/drawing/2014/main" id="{A77D3183-5375-4058-A37E-34F8238C6E9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20F71C-2075-4EA4-AB90-4DB97FECA085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0798DA-D4D9-4F39-AA19-B365E844E663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46A776B-EC16-4F31-A388-0B85D34B5628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9" name="Object 98">
                  <a:extLst>
                    <a:ext uri="{FF2B5EF4-FFF2-40B4-BE49-F238E27FC236}">
                      <a16:creationId xmlns:a16="http://schemas.microsoft.com/office/drawing/2014/main" id="{70D9ACCA-56EA-46BE-90C2-DD3BA0D32D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5197307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1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9" name="Object 98">
                              <a:extLst>
                                <a:ext uri="{FF2B5EF4-FFF2-40B4-BE49-F238E27FC236}">
                                  <a16:creationId xmlns:a16="http://schemas.microsoft.com/office/drawing/2014/main" id="{70D9ACCA-56EA-46BE-90C2-DD3BA0D32D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" name="Object 99">
                  <a:extLst>
                    <a:ext uri="{FF2B5EF4-FFF2-40B4-BE49-F238E27FC236}">
                      <a16:creationId xmlns:a16="http://schemas.microsoft.com/office/drawing/2014/main" id="{8F080BAE-3499-4DD9-99FD-A2314940BA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9137644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2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0" name="Object 99">
                              <a:extLst>
                                <a:ext uri="{FF2B5EF4-FFF2-40B4-BE49-F238E27FC236}">
                                  <a16:creationId xmlns:a16="http://schemas.microsoft.com/office/drawing/2014/main" id="{8F080BAE-3499-4DD9-99FD-A2314940BA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1" name="Object 100">
                  <a:extLst>
                    <a:ext uri="{FF2B5EF4-FFF2-40B4-BE49-F238E27FC236}">
                      <a16:creationId xmlns:a16="http://schemas.microsoft.com/office/drawing/2014/main" id="{43814A1F-7010-44F1-98F9-16D440DE4BB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8975375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3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1" name="Object 100">
                              <a:extLst>
                                <a:ext uri="{FF2B5EF4-FFF2-40B4-BE49-F238E27FC236}">
                                  <a16:creationId xmlns:a16="http://schemas.microsoft.com/office/drawing/2014/main" id="{43814A1F-7010-44F1-98F9-16D440DE4BB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" name="Object 101">
                  <a:extLst>
                    <a:ext uri="{FF2B5EF4-FFF2-40B4-BE49-F238E27FC236}">
                      <a16:creationId xmlns:a16="http://schemas.microsoft.com/office/drawing/2014/main" id="{49500ADF-EE12-4E5B-B42D-87B34970F63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3641527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4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2" name="Object 101">
                              <a:extLst>
                                <a:ext uri="{FF2B5EF4-FFF2-40B4-BE49-F238E27FC236}">
                                  <a16:creationId xmlns:a16="http://schemas.microsoft.com/office/drawing/2014/main" id="{49500ADF-EE12-4E5B-B42D-87B34970F63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3" name="Object 102">
                  <a:extLst>
                    <a:ext uri="{FF2B5EF4-FFF2-40B4-BE49-F238E27FC236}">
                      <a16:creationId xmlns:a16="http://schemas.microsoft.com/office/drawing/2014/main" id="{3D452AEF-1CC1-4876-9BF0-1E04AF7C8D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011392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5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03" name="Object 102">
                              <a:extLst>
                                <a:ext uri="{FF2B5EF4-FFF2-40B4-BE49-F238E27FC236}">
                                  <a16:creationId xmlns:a16="http://schemas.microsoft.com/office/drawing/2014/main" id="{3D452AEF-1CC1-4876-9BF0-1E04AF7C8D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D1E30A-E8ED-4920-93CE-87BF2C1F217F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C1FCB3F-D2B7-4345-92A5-C7E0171991EF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A414EBD-F8C6-47CD-8491-A4B3EF366E9E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2" name="Object 91">
                  <a:extLst>
                    <a:ext uri="{FF2B5EF4-FFF2-40B4-BE49-F238E27FC236}">
                      <a16:creationId xmlns:a16="http://schemas.microsoft.com/office/drawing/2014/main" id="{5BFCAD67-2B7C-42F1-BAAE-5906E9215C4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80319152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6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2" name="Object 91">
                              <a:extLst>
                                <a:ext uri="{FF2B5EF4-FFF2-40B4-BE49-F238E27FC236}">
                                  <a16:creationId xmlns:a16="http://schemas.microsoft.com/office/drawing/2014/main" id="{5BFCAD67-2B7C-42F1-BAAE-5906E9215C4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" name="Object 92">
                  <a:extLst>
                    <a:ext uri="{FF2B5EF4-FFF2-40B4-BE49-F238E27FC236}">
                      <a16:creationId xmlns:a16="http://schemas.microsoft.com/office/drawing/2014/main" id="{30A1BABA-7571-4DF0-A766-5A1DDB5CB5D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0419255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7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93" name="Object 92">
                              <a:extLst>
                                <a:ext uri="{FF2B5EF4-FFF2-40B4-BE49-F238E27FC236}">
                                  <a16:creationId xmlns:a16="http://schemas.microsoft.com/office/drawing/2014/main" id="{30A1BABA-7571-4DF0-A766-5A1DDB5CB5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Object 93">
                  <a:extLst>
                    <a:ext uri="{FF2B5EF4-FFF2-40B4-BE49-F238E27FC236}">
                      <a16:creationId xmlns:a16="http://schemas.microsoft.com/office/drawing/2014/main" id="{C87FFD05-334E-4536-B2E0-FD5DE8EC9F1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358036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8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94" name="Object 93">
                              <a:extLst>
                                <a:ext uri="{FF2B5EF4-FFF2-40B4-BE49-F238E27FC236}">
                                  <a16:creationId xmlns:a16="http://schemas.microsoft.com/office/drawing/2014/main" id="{C87FFD05-334E-4536-B2E0-FD5DE8EC9F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5" name="Object 94">
                  <a:extLst>
                    <a:ext uri="{FF2B5EF4-FFF2-40B4-BE49-F238E27FC236}">
                      <a16:creationId xmlns:a16="http://schemas.microsoft.com/office/drawing/2014/main" id="{A667D85E-7255-498E-B452-4798AC38E9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99998750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19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95" name="Object 94">
                              <a:extLst>
                                <a:ext uri="{FF2B5EF4-FFF2-40B4-BE49-F238E27FC236}">
                                  <a16:creationId xmlns:a16="http://schemas.microsoft.com/office/drawing/2014/main" id="{A667D85E-7255-498E-B452-4798AC38E94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6" name="Object 95">
                  <a:extLst>
                    <a:ext uri="{FF2B5EF4-FFF2-40B4-BE49-F238E27FC236}">
                      <a16:creationId xmlns:a16="http://schemas.microsoft.com/office/drawing/2014/main" id="{4ED9AC2D-4E7D-4E51-8641-2FDDB427DA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6778606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0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96" name="Object 95">
                              <a:extLst>
                                <a:ext uri="{FF2B5EF4-FFF2-40B4-BE49-F238E27FC236}">
                                  <a16:creationId xmlns:a16="http://schemas.microsoft.com/office/drawing/2014/main" id="{4ED9AC2D-4E7D-4E51-8641-2FDDB427DA0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16AF03-8734-4929-8506-0062809EA7B4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232731-3202-4B80-ADDC-E0892B68EBC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ABB52B-AC99-4C13-9889-3D23D32F080B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85" name="Object 84">
                  <a:extLst>
                    <a:ext uri="{FF2B5EF4-FFF2-40B4-BE49-F238E27FC236}">
                      <a16:creationId xmlns:a16="http://schemas.microsoft.com/office/drawing/2014/main" id="{335A0A49-9434-4C9B-B8AF-7B11CFE1745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60712036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1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85" name="Object 84">
                              <a:extLst>
                                <a:ext uri="{FF2B5EF4-FFF2-40B4-BE49-F238E27FC236}">
                                  <a16:creationId xmlns:a16="http://schemas.microsoft.com/office/drawing/2014/main" id="{335A0A49-9434-4C9B-B8AF-7B11CFE1745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6" name="Object 85">
                  <a:extLst>
                    <a:ext uri="{FF2B5EF4-FFF2-40B4-BE49-F238E27FC236}">
                      <a16:creationId xmlns:a16="http://schemas.microsoft.com/office/drawing/2014/main" id="{EFEDDC7B-E4F3-41BD-BAF5-D3C319EBE6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9050480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2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86" name="Object 85">
                              <a:extLst>
                                <a:ext uri="{FF2B5EF4-FFF2-40B4-BE49-F238E27FC236}">
                                  <a16:creationId xmlns:a16="http://schemas.microsoft.com/office/drawing/2014/main" id="{EFEDDC7B-E4F3-41BD-BAF5-D3C319EBE61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Object 86">
                  <a:extLst>
                    <a:ext uri="{FF2B5EF4-FFF2-40B4-BE49-F238E27FC236}">
                      <a16:creationId xmlns:a16="http://schemas.microsoft.com/office/drawing/2014/main" id="{A34178CB-2BA7-4C49-9674-011FECA0961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3890734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3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87" name="Object 86">
                              <a:extLst>
                                <a:ext uri="{FF2B5EF4-FFF2-40B4-BE49-F238E27FC236}">
                                  <a16:creationId xmlns:a16="http://schemas.microsoft.com/office/drawing/2014/main" id="{A34178CB-2BA7-4C49-9674-011FECA096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" name="Object 87">
                  <a:extLst>
                    <a:ext uri="{FF2B5EF4-FFF2-40B4-BE49-F238E27FC236}">
                      <a16:creationId xmlns:a16="http://schemas.microsoft.com/office/drawing/2014/main" id="{DAE795F9-C7AE-40B5-8603-6B5147B028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634114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4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88" name="Object 87">
                              <a:extLst>
                                <a:ext uri="{FF2B5EF4-FFF2-40B4-BE49-F238E27FC236}">
                                  <a16:creationId xmlns:a16="http://schemas.microsoft.com/office/drawing/2014/main" id="{DAE795F9-C7AE-40B5-8603-6B5147B0287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9" name="Object 88">
                  <a:extLst>
                    <a:ext uri="{FF2B5EF4-FFF2-40B4-BE49-F238E27FC236}">
                      <a16:creationId xmlns:a16="http://schemas.microsoft.com/office/drawing/2014/main" id="{1CBAAF66-7774-4810-AF23-576E8A9BF1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9319006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25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89" name="Object 88">
                              <a:extLst>
                                <a:ext uri="{FF2B5EF4-FFF2-40B4-BE49-F238E27FC236}">
                                  <a16:creationId xmlns:a16="http://schemas.microsoft.com/office/drawing/2014/main" id="{1CBAAF66-7774-4810-AF23-576E8A9BF1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8CD7AD-4BAD-4022-8B8A-602B8A3F3F35}"/>
              </a:ext>
            </a:extLst>
          </p:cNvPr>
          <p:cNvGrpSpPr/>
          <p:nvPr/>
        </p:nvGrpSpPr>
        <p:grpSpPr>
          <a:xfrm>
            <a:off x="1262433" y="433256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BF945DA-8126-4562-98BB-766CC427294F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113" name="Graphic 112" descr="Users outline">
              <a:extLst>
                <a:ext uri="{FF2B5EF4-FFF2-40B4-BE49-F238E27FC236}">
                  <a16:creationId xmlns:a16="http://schemas.microsoft.com/office/drawing/2014/main" id="{4D33B72F-F24C-4395-BF8E-F4A4522CF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B1A3D5-0263-4DA0-8975-472E1C86B704}"/>
              </a:ext>
            </a:extLst>
          </p:cNvPr>
          <p:cNvGrpSpPr/>
          <p:nvPr/>
        </p:nvGrpSpPr>
        <p:grpSpPr>
          <a:xfrm>
            <a:off x="1262431" y="5094567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1DF8356-7B2F-4513-ADD0-2C1BB9276D8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116" name="Graphic 115" descr="Users outline">
              <a:extLst>
                <a:ext uri="{FF2B5EF4-FFF2-40B4-BE49-F238E27FC236}">
                  <a16:creationId xmlns:a16="http://schemas.microsoft.com/office/drawing/2014/main" id="{5F8CDC0F-EA89-44B1-A5C5-D3D2648E6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1BC9FE-BAB9-49ED-8161-6CCF08B3BB09}"/>
              </a:ext>
            </a:extLst>
          </p:cNvPr>
          <p:cNvGrpSpPr/>
          <p:nvPr/>
        </p:nvGrpSpPr>
        <p:grpSpPr>
          <a:xfrm>
            <a:off x="1251538" y="5856572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158A48D-C94E-478B-A12E-E055202E6AB7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119" name="Graphic 118" descr="Users outline">
              <a:extLst>
                <a:ext uri="{FF2B5EF4-FFF2-40B4-BE49-F238E27FC236}">
                  <a16:creationId xmlns:a16="http://schemas.microsoft.com/office/drawing/2014/main" id="{15CDA73C-8E64-4271-BA60-E08B7FBAA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1606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– Service Principal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any number of required tenants</a:t>
            </a:r>
          </a:p>
          <a:p>
            <a:pPr>
              <a:spcAft>
                <a:spcPts val="0"/>
              </a:spcAft>
            </a:pPr>
            <a:r>
              <a:rPr lang="en-US" dirty="0"/>
              <a:t>Less performant when service principal is member of 100s of workspaces</a:t>
            </a:r>
          </a:p>
          <a:p>
            <a:pPr>
              <a:spcAft>
                <a:spcPts val="0"/>
              </a:spcAft>
            </a:pPr>
            <a:r>
              <a:rPr lang="en-US" dirty="0"/>
              <a:t>Service principals are owner of datasource credentials across multiple customer tenants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occasional need to create new Azure AD applications as # of tenants increases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B6BFE-1D3D-4BEE-BA40-E1B26B651CD3}"/>
              </a:ext>
            </a:extLst>
          </p:cNvPr>
          <p:cNvSpPr/>
          <p:nvPr/>
        </p:nvSpPr>
        <p:spPr bwMode="auto">
          <a:xfrm>
            <a:off x="881744" y="2942591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79D0F-E931-46DC-AE9E-703510753755}"/>
              </a:ext>
            </a:extLst>
          </p:cNvPr>
          <p:cNvSpPr/>
          <p:nvPr/>
        </p:nvSpPr>
        <p:spPr bwMode="auto">
          <a:xfrm>
            <a:off x="3473462" y="3600838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A3F03-4397-4FB1-94A5-86334A382684}"/>
              </a:ext>
            </a:extLst>
          </p:cNvPr>
          <p:cNvSpPr/>
          <p:nvPr/>
        </p:nvSpPr>
        <p:spPr bwMode="auto">
          <a:xfrm>
            <a:off x="6086634" y="3147791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AF6E4-8FD1-4F3D-B7F6-15B698B5DB68}"/>
              </a:ext>
            </a:extLst>
          </p:cNvPr>
          <p:cNvGrpSpPr/>
          <p:nvPr/>
        </p:nvGrpSpPr>
        <p:grpSpPr>
          <a:xfrm>
            <a:off x="1251544" y="352702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AEADC9-9BE7-47BD-994E-881E93C102EE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2F2C1F2E-E70C-489F-90E4-BC3B9A4E9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9751D5-5146-4609-A70F-70149C7692E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445327" y="3942188"/>
            <a:ext cx="2023045" cy="56073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CF7257-C47C-4F85-ADB0-1C0127D82668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399039" y="4502918"/>
            <a:ext cx="2068088" cy="1798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FFD05D-F963-4402-AF04-33E640073EC9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378727" y="5423303"/>
            <a:ext cx="2088400" cy="453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D78247-0997-4E68-A181-5BC5CE9631F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364932" y="5488391"/>
            <a:ext cx="2116448" cy="67546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750DAD-0EBA-4F58-A708-4F92586A397E}"/>
              </a:ext>
            </a:extLst>
          </p:cNvPr>
          <p:cNvGrpSpPr/>
          <p:nvPr/>
        </p:nvGrpSpPr>
        <p:grpSpPr>
          <a:xfrm>
            <a:off x="4081099" y="4130220"/>
            <a:ext cx="701742" cy="753922"/>
            <a:chOff x="6262373" y="2435914"/>
            <a:chExt cx="848695" cy="9118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CCEED9-1251-49DA-AFE0-84C73098845D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16" name="Graphic 15" descr="User with solid fill">
              <a:extLst>
                <a:ext uri="{FF2B5EF4-FFF2-40B4-BE49-F238E27FC236}">
                  <a16:creationId xmlns:a16="http://schemas.microsoft.com/office/drawing/2014/main" id="{BECA26E3-CC21-42F8-80D7-1602BB52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35D090-DAA7-4093-ABA8-0CAC2C10060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487070" y="3834368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D3AE-EB95-4428-90E0-C2A3ADB6AA3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2476189" y="4585478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1FB3D6-FDBD-4CB3-95B5-65605EAF8914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2476187" y="5087384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773E16-2622-417D-B8DA-2A1B51801C2E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2465294" y="5637420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7A8DD8-1F53-419B-B8C9-0DDFB2D41229}"/>
              </a:ext>
            </a:extLst>
          </p:cNvPr>
          <p:cNvGrpSpPr/>
          <p:nvPr/>
        </p:nvGrpSpPr>
        <p:grpSpPr>
          <a:xfrm>
            <a:off x="6467127" y="3634845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3AB221-ED30-456D-882F-8B09E5A211A7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0F6D343-2DF8-42FB-924F-87BA0DAAD171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9D0366D-09BF-4857-8EF3-0A1ABDAEB189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86C66213-B421-459B-A757-87A7701BFF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987146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0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86C66213-B421-459B-A757-87A7701BFF2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213F1F68-1530-4BE7-AF80-A63F25B611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4747477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1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213F1F68-1530-4BE7-AF80-A63F25B6110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93EFF37F-0F53-4246-920E-03676CAF49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2553338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93EFF37F-0F53-4246-920E-03676CAF495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E65844B2-3BEF-48E1-89CC-74F63A8802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8902008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E65844B2-3BEF-48E1-89CC-74F63A8802A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907662EC-0EA7-4E65-ADBA-A3531D6EA5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9014959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4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907662EC-0EA7-4E65-ADBA-A3531D6EA5C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0C1C53-5052-4F15-8BFC-4F79F5D70DB1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F5FFA6-CDFC-45A7-A961-7B6B70E65078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741514B-75F7-41B2-BA3A-B2E0483BB485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B0B92487-30B7-4432-B584-175A753E07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135416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5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B0B92487-30B7-4432-B584-175A753E07D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99E3095C-CC37-43A5-9DB1-1F9608DF4C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44896548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6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99E3095C-CC37-43A5-9DB1-1F9608DF4C2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801A1765-D27D-4FB5-AEBC-2DC72F0811E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27613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801A1765-D27D-4FB5-AEBC-2DC72F0811E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E7F28BF2-9376-4FC5-9A8C-9003C046FC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49556169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E7F28BF2-9376-4FC5-9A8C-9003C046FCC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94CA6852-F1B7-4D24-98D2-0877892690C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9345427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39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94CA6852-F1B7-4D24-98D2-0877892690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AD6003-8E94-4E15-ADB4-394DEF41253A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3685EF-F106-444E-8F70-24CD6ACBDD1E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B0354FD-FE6B-4650-817C-99925397853D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3F9074A6-1BD8-4344-B2D9-C88A37729AF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240975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0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3F9074A6-1BD8-4344-B2D9-C88A37729AF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A8FCC01E-BF54-4B2E-85E4-5E25C720AB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0383207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1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A8FCC01E-BF54-4B2E-85E4-5E25C720AB4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33A2C459-E67B-4374-A7F8-FACAC120F0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3144251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33A2C459-E67B-4374-A7F8-FACAC120F0A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6F857DE6-F97D-40CE-9F19-A86C6EB2B3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050907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6F857DE6-F97D-40CE-9F19-A86C6EB2B37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8E2245EC-E010-4B3F-ADDD-25408464E32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3673429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4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8E2245EC-E010-4B3F-ADDD-25408464E32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838707-0842-4156-98ED-8DBD3DF8E3C0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B5A9033-4731-4EC5-81A5-6D7739E8BCDC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6EC2751-E9F5-4AF9-9389-ECCAD2F54480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8CE91140-1B5E-4949-A720-FF96DC7022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14762485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5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8CE91140-1B5E-4949-A720-FF96DC70221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4857E7CE-87B5-4A92-9A63-ADF17B0E55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52264802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6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4857E7CE-87B5-4A92-9A63-ADF17B0E557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4B8CCB2-16C9-4E0F-B836-23CFB6EDEC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90924182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4B8CCB2-16C9-4E0F-B836-23CFB6EDEC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5FFD216C-2F32-43E7-A363-4BCC791B2A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9676762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5FFD216C-2F32-43E7-A363-4BCC791B2AA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07FF67E9-7BF7-45C7-9B53-09186225274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3472430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49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07FF67E9-7BF7-45C7-9B53-09186225274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238F10-450F-483C-B290-63D15C5F4D29}"/>
              </a:ext>
            </a:extLst>
          </p:cNvPr>
          <p:cNvGrpSpPr/>
          <p:nvPr/>
        </p:nvGrpSpPr>
        <p:grpSpPr>
          <a:xfrm>
            <a:off x="1240663" y="427813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1B03AA-3ADC-40C5-9A12-18AF910D916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34772373-CF19-4A45-A975-EF5790C59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59B72E-EE91-4DC5-98ED-D18DFCF6EEE9}"/>
              </a:ext>
            </a:extLst>
          </p:cNvPr>
          <p:cNvGrpSpPr/>
          <p:nvPr/>
        </p:nvGrpSpPr>
        <p:grpSpPr>
          <a:xfrm>
            <a:off x="1240661" y="5040140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A38358-9F8C-4104-BF8C-3A4D78495C6C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504A64BD-9F99-490D-8C02-0701DFE14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CAD7E6-EEAA-4E00-8704-18A09090CA15}"/>
              </a:ext>
            </a:extLst>
          </p:cNvPr>
          <p:cNvGrpSpPr/>
          <p:nvPr/>
        </p:nvGrpSpPr>
        <p:grpSpPr>
          <a:xfrm>
            <a:off x="1229768" y="580214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194605-BDC3-4D4E-8FAC-65D8442D7A2C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1DB9F093-00FD-479D-8ABE-3788C72BD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345BF3-14F6-43DA-B303-01844289576E}"/>
              </a:ext>
            </a:extLst>
          </p:cNvPr>
          <p:cNvGrpSpPr/>
          <p:nvPr/>
        </p:nvGrpSpPr>
        <p:grpSpPr>
          <a:xfrm>
            <a:off x="4070215" y="5153474"/>
            <a:ext cx="701742" cy="753922"/>
            <a:chOff x="6262373" y="2435914"/>
            <a:chExt cx="848695" cy="91180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04B5D4-A17A-4252-9922-8476F5995060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65" name="Graphic 64" descr="User with solid fill">
              <a:extLst>
                <a:ext uri="{FF2B5EF4-FFF2-40B4-BE49-F238E27FC236}">
                  <a16:creationId xmlns:a16="http://schemas.microsoft.com/office/drawing/2014/main" id="{ACBA9EF8-54D3-4E77-B36B-1055DD2E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7177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maximum number of service principals allowed in Azure AD (50,000)</a:t>
            </a:r>
          </a:p>
          <a:p>
            <a:pPr>
              <a:spcAft>
                <a:spcPts val="0"/>
              </a:spcAft>
            </a:pPr>
            <a:r>
              <a:rPr lang="en-US" dirty="0"/>
              <a:t>Best Performance because service principal is only member of a single workspace</a:t>
            </a:r>
          </a:p>
          <a:p>
            <a:pPr>
              <a:spcAft>
                <a:spcPts val="0"/>
              </a:spcAft>
            </a:pPr>
            <a:r>
              <a:rPr lang="en-US" dirty="0"/>
              <a:t>No service principal owns datasource credentials for more than one customer tenant</a:t>
            </a:r>
          </a:p>
          <a:p>
            <a:pPr>
              <a:spcAft>
                <a:spcPts val="0"/>
              </a:spcAft>
            </a:pPr>
            <a:r>
              <a:rPr lang="en-US" dirty="0"/>
              <a:t>Requires continual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881744" y="2942591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– One Service Principal per Customer Tenant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473462" y="3600838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086634" y="3147791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251544" y="352702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704409" y="3942188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stCxn id="69" idx="3"/>
            <a:endCxn id="40" idx="1"/>
          </p:cNvCxnSpPr>
          <p:nvPr/>
        </p:nvCxnSpPr>
        <p:spPr>
          <a:xfrm flipV="1">
            <a:off x="4700727" y="4682745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704409" y="5423303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stCxn id="75" idx="3"/>
            <a:endCxn id="26" idx="1"/>
          </p:cNvCxnSpPr>
          <p:nvPr/>
        </p:nvCxnSpPr>
        <p:spPr>
          <a:xfrm>
            <a:off x="4704409" y="6089036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487070" y="3834368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2476189" y="4585478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2476187" y="5087384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2465294" y="5637420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467127" y="3634845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8476451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4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17947341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5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4586741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6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0913674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421855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95829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59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62991824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0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79221645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1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2880446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8351382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0005546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4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6455519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5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83341034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6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061944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7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5180564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8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69678"/>
                    </p:ext>
                  </p:extLst>
                </p:nvPr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69" name="Bitmap Image" r:id="rId5" imgW="380880" imgH="343080" progId="Paint.Picture">
                        <p:embed/>
                      </p:oleObj>
                    </mc:Choice>
                    <mc:Fallback>
                      <p:oleObj name="Bitmap Image" r:id="rId5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4419231"/>
                    </p:ext>
                  </p:extLst>
                </p:nvPr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70" name="Bitmap Image" r:id="rId7" imgW="373320" imgH="365760" progId="Paint.Picture">
                        <p:embed/>
                      </p:oleObj>
                    </mc:Choice>
                    <mc:Fallback>
                      <p:oleObj name="Bitmap Image" r:id="rId7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2584753"/>
                    </p:ext>
                  </p:extLst>
                </p:nvPr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71" name="Bitmap Image" r:id="rId9" imgW="358200" imgH="350640" progId="Paint.Picture">
                        <p:embed/>
                      </p:oleObj>
                    </mc:Choice>
                    <mc:Fallback>
                      <p:oleObj name="Bitmap Image" r:id="rId9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99525493"/>
                    </p:ext>
                  </p:extLst>
                </p:nvPr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72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9481988"/>
                    </p:ext>
                  </p:extLst>
                </p:nvPr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73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240663" y="4278136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240661" y="5040140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229768" y="580214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152044" y="3942189"/>
            <a:ext cx="552365" cy="2428200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B1CC-7326-42B6-A80B-373CE10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Solutions Before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0148-5C24-4179-8B68-D71013AC4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Each solution has strengths and weaknesses compared to the others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BB6BDC-9FE3-4571-9E03-5001A2D05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89540"/>
              </p:ext>
            </p:extLst>
          </p:nvPr>
        </p:nvGraphicFramePr>
        <p:xfrm>
          <a:off x="979994" y="1935823"/>
          <a:ext cx="10476486" cy="196487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603269">
                  <a:extLst>
                    <a:ext uri="{9D8B030D-6E8A-4147-A177-3AD203B41FA5}">
                      <a16:colId xmlns:a16="http://schemas.microsoft.com/office/drawing/2014/main" val="2395551605"/>
                    </a:ext>
                  </a:extLst>
                </a:gridCol>
                <a:gridCol w="2349385">
                  <a:extLst>
                    <a:ext uri="{9D8B030D-6E8A-4147-A177-3AD203B41FA5}">
                      <a16:colId xmlns:a16="http://schemas.microsoft.com/office/drawing/2014/main" val="1265358681"/>
                    </a:ext>
                  </a:extLst>
                </a:gridCol>
                <a:gridCol w="2200783">
                  <a:extLst>
                    <a:ext uri="{9D8B030D-6E8A-4147-A177-3AD203B41FA5}">
                      <a16:colId xmlns:a16="http://schemas.microsoft.com/office/drawing/2014/main" val="2523569929"/>
                    </a:ext>
                  </a:extLst>
                </a:gridCol>
                <a:gridCol w="2323049">
                  <a:extLst>
                    <a:ext uri="{9D8B030D-6E8A-4147-A177-3AD203B41FA5}">
                      <a16:colId xmlns:a16="http://schemas.microsoft.com/office/drawing/2014/main" val="62655"/>
                    </a:ext>
                  </a:extLst>
                </a:gridCol>
              </a:tblGrid>
              <a:tr h="717605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Single Service Principal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Service Principal Pooling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Service Principal per Tenant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98258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Azure AD Overhead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12198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Datasource isolation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Partial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78701"/>
                  </a:ext>
                </a:extLst>
              </a:tr>
              <a:tr h="41575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Power BI API Performance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Optimized</a:t>
                      </a:r>
                    </a:p>
                  </a:txBody>
                  <a:tcPr marL="102515" marR="102515" marT="51257" marB="51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5793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B5EB-7103-43F0-831C-528CF0A67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Service principal profiles are created as local accounts in Power BI Service</a:t>
            </a:r>
          </a:p>
          <a:p>
            <a:pPr lvl="1"/>
            <a:r>
              <a:rPr lang="en-US" dirty="0"/>
              <a:t>New Profiles API allows service principal to create service principal profiles</a:t>
            </a:r>
          </a:p>
          <a:p>
            <a:pPr lvl="1"/>
            <a:r>
              <a:rPr lang="en-US" dirty="0"/>
              <a:t>No limit on how many service principal profiles can be created by a single service principal</a:t>
            </a:r>
          </a:p>
          <a:p>
            <a:pPr lvl="1"/>
            <a:r>
              <a:rPr lang="en-US" dirty="0"/>
              <a:t>Service principal profiles are unknowns to Azure AD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– it's totally a power BI thing!</a:t>
            </a: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Parent-child relationship exists between service principal and the profiles it creates</a:t>
            </a:r>
          </a:p>
          <a:p>
            <a:pPr lvl="1"/>
            <a:r>
              <a:rPr lang="en-US" dirty="0"/>
              <a:t>Service principal profiles are never stand-alone – they're always associated with service principal</a:t>
            </a:r>
          </a:p>
          <a:p>
            <a:pPr lvl="1"/>
            <a:r>
              <a:rPr lang="en-US" dirty="0"/>
              <a:t>Service principal profile can only be seen and used by service principal which created it</a:t>
            </a:r>
          </a:p>
          <a:p>
            <a:pPr lvl="1"/>
            <a:r>
              <a:rPr lang="en-US" dirty="0"/>
              <a:t>Service principal profile not accessible from other service principals or users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F44D46-8240-4D5B-834C-08C7F7A0F63C}"/>
              </a:ext>
            </a:extLst>
          </p:cNvPr>
          <p:cNvSpPr/>
          <p:nvPr/>
        </p:nvSpPr>
        <p:spPr bwMode="auto">
          <a:xfrm>
            <a:off x="1262743" y="2887102"/>
            <a:ext cx="3233059" cy="21421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EA67CD-B9BB-4A76-9A2B-199E646F7C38}"/>
              </a:ext>
            </a:extLst>
          </p:cNvPr>
          <p:cNvSpPr/>
          <p:nvPr/>
        </p:nvSpPr>
        <p:spPr bwMode="auto">
          <a:xfrm>
            <a:off x="2644342" y="3025174"/>
            <a:ext cx="1644631" cy="1786314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7BFD9-5A9C-4BC7-BA33-7576BF53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Service Principal Profiles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EDAFE1A-AB94-480F-8336-A9F18B3B0F28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1976079" y="3519438"/>
            <a:ext cx="1097912" cy="5107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BDBB8E-0462-45AC-BC96-C61B500D70B4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079" y="3992715"/>
            <a:ext cx="1097912" cy="3751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FAA2F4-ABFE-41E4-97F4-5403A59E6CA5}"/>
              </a:ext>
            </a:extLst>
          </p:cNvPr>
          <p:cNvCxnSpPr>
            <a:cxnSpLocks/>
          </p:cNvCxnSpPr>
          <p:nvPr/>
        </p:nvCxnSpPr>
        <p:spPr>
          <a:xfrm>
            <a:off x="1982801" y="4030228"/>
            <a:ext cx="1037048" cy="4478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4C8419-4A12-45BD-BCDC-00A85E2187AF}"/>
              </a:ext>
            </a:extLst>
          </p:cNvPr>
          <p:cNvGrpSpPr/>
          <p:nvPr/>
        </p:nvGrpSpPr>
        <p:grpSpPr>
          <a:xfrm>
            <a:off x="1489246" y="3616714"/>
            <a:ext cx="809083" cy="869245"/>
            <a:chOff x="6262373" y="2435914"/>
            <a:chExt cx="848695" cy="9118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5CA730-E2EA-43DF-94A3-B6A87DC93855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59" name="Graphic 58" descr="User with solid fill">
              <a:extLst>
                <a:ext uri="{FF2B5EF4-FFF2-40B4-BE49-F238E27FC236}">
                  <a16:creationId xmlns:a16="http://schemas.microsoft.com/office/drawing/2014/main" id="{B352EF67-DC41-49EF-8BB9-C171EB91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3053665-D467-4501-AEAF-35D94F30F812}"/>
              </a:ext>
            </a:extLst>
          </p:cNvPr>
          <p:cNvSpPr/>
          <p:nvPr/>
        </p:nvSpPr>
        <p:spPr bwMode="auto">
          <a:xfrm>
            <a:off x="3073991" y="3363352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FE13712-810A-4D65-9257-393589B0925A}"/>
              </a:ext>
            </a:extLst>
          </p:cNvPr>
          <p:cNvSpPr/>
          <p:nvPr/>
        </p:nvSpPr>
        <p:spPr bwMode="auto">
          <a:xfrm>
            <a:off x="3073991" y="3836629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2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B93A6DB-897B-4BF7-B50B-982521AC3F3F}"/>
              </a:ext>
            </a:extLst>
          </p:cNvPr>
          <p:cNvSpPr/>
          <p:nvPr/>
        </p:nvSpPr>
        <p:spPr bwMode="auto">
          <a:xfrm>
            <a:off x="3043383" y="4322000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3</a:t>
            </a:r>
          </a:p>
        </p:txBody>
      </p:sp>
    </p:spTree>
    <p:extLst>
      <p:ext uri="{BB962C8B-B14F-4D97-AF65-F5344CB8AC3E}">
        <p14:creationId xmlns:p14="http://schemas.microsoft.com/office/powerpoint/2010/main" val="1149635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BFD9-5A9C-4BC7-BA33-7576BF53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3" y="170622"/>
            <a:ext cx="11801475" cy="498598"/>
          </a:xfrm>
        </p:spPr>
        <p:txBody>
          <a:bodyPr/>
          <a:lstStyle/>
          <a:p>
            <a:r>
              <a:rPr lang="en-US" dirty="0"/>
              <a:t>Service Principal Profiles and the Power BI Security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B5EB-7103-43F0-831C-528CF0A67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Service principal profile is first-class security principal in Power BI authorization system</a:t>
            </a:r>
          </a:p>
          <a:p>
            <a:pPr lvl="1"/>
            <a:r>
              <a:rPr lang="en-US" dirty="0"/>
              <a:t>Service principal profile can be added as workspace member</a:t>
            </a:r>
          </a:p>
          <a:p>
            <a:pPr lvl="1"/>
            <a:r>
              <a:rPr lang="en-US" dirty="0"/>
              <a:t>Service principal can execute Power BI REST API calls under identity of service principal profile</a:t>
            </a:r>
          </a:p>
          <a:p>
            <a:pPr lvl="1"/>
            <a:r>
              <a:rPr lang="en-US" dirty="0"/>
              <a:t>Service principal profile can create workspaces and datasets and set datasource credentials</a:t>
            </a:r>
          </a:p>
          <a:p>
            <a:pPr lvl="1"/>
            <a:r>
              <a:rPr lang="en-US" dirty="0"/>
              <a:t>Service principal profile can generate embed token for App-Owns-Data embedding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B16719-0F30-454C-8915-9A941FC6F1ED}"/>
              </a:ext>
            </a:extLst>
          </p:cNvPr>
          <p:cNvSpPr/>
          <p:nvPr/>
        </p:nvSpPr>
        <p:spPr bwMode="auto">
          <a:xfrm>
            <a:off x="1284138" y="3369671"/>
            <a:ext cx="5637402" cy="28847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C1117-EB17-4ADF-96AF-EBA82732D801}"/>
              </a:ext>
            </a:extLst>
          </p:cNvPr>
          <p:cNvSpPr/>
          <p:nvPr/>
        </p:nvSpPr>
        <p:spPr bwMode="auto">
          <a:xfrm>
            <a:off x="1505766" y="3624240"/>
            <a:ext cx="2023045" cy="23196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BC9E85-934B-4759-89D2-A8C6B779B73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384228" y="3965590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EE38CB-55B3-45B8-ACD6-7BF1F05075F8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469962" y="4706147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610818-E461-4BC8-8FDB-2FF7A4B7273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469962" y="4816564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29F0BC-AD67-4C33-9863-109AF600F9C7}"/>
              </a:ext>
            </a:extLst>
          </p:cNvPr>
          <p:cNvGrpSpPr/>
          <p:nvPr/>
        </p:nvGrpSpPr>
        <p:grpSpPr>
          <a:xfrm>
            <a:off x="2069860" y="4403992"/>
            <a:ext cx="809083" cy="869245"/>
            <a:chOff x="6262373" y="2435914"/>
            <a:chExt cx="848695" cy="9118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92FB50-4F00-451A-88EF-FC05897DE00D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D436623F-B3C6-4AC4-A602-F8BCBA98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4F9185-7CED-45D5-995B-51084E6C7E90}"/>
              </a:ext>
            </a:extLst>
          </p:cNvPr>
          <p:cNvGrpSpPr/>
          <p:nvPr/>
        </p:nvGrpSpPr>
        <p:grpSpPr>
          <a:xfrm>
            <a:off x="4500676" y="3658247"/>
            <a:ext cx="2088400" cy="614685"/>
            <a:chOff x="8211024" y="3430934"/>
            <a:chExt cx="2141331" cy="6302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D71936-ED98-47F9-A3DE-3B6DC891EC23}"/>
                </a:ext>
              </a:extLst>
            </p:cNvPr>
            <p:cNvSpPr/>
            <p:nvPr/>
          </p:nvSpPr>
          <p:spPr bwMode="auto">
            <a:xfrm>
              <a:off x="8211024" y="3430934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1 Tenant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15770-DA6E-4F58-8D16-38F73F388321}"/>
                </a:ext>
              </a:extLst>
            </p:cNvPr>
            <p:cNvGrpSpPr/>
            <p:nvPr/>
          </p:nvGrpSpPr>
          <p:grpSpPr>
            <a:xfrm>
              <a:off x="8363529" y="3635898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41" name="Object 40">
                <a:extLst>
                  <a:ext uri="{FF2B5EF4-FFF2-40B4-BE49-F238E27FC236}">
                    <a16:creationId xmlns:a16="http://schemas.microsoft.com/office/drawing/2014/main" id="{AB5DF5ED-0585-47DE-8F83-C43D9AD2D4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3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41" name="Object 40">
                            <a:extLst>
                              <a:ext uri="{FF2B5EF4-FFF2-40B4-BE49-F238E27FC236}">
                                <a16:creationId xmlns:a16="http://schemas.microsoft.com/office/drawing/2014/main" id="{AB5DF5ED-0585-47DE-8F83-C43D9AD2D42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41">
                <a:extLst>
                  <a:ext uri="{FF2B5EF4-FFF2-40B4-BE49-F238E27FC236}">
                    <a16:creationId xmlns:a16="http://schemas.microsoft.com/office/drawing/2014/main" id="{FD00F0E2-E6A9-44A2-8FCC-30F449F973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4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42" name="Object 41">
                            <a:extLst>
                              <a:ext uri="{FF2B5EF4-FFF2-40B4-BE49-F238E27FC236}">
                                <a16:creationId xmlns:a16="http://schemas.microsoft.com/office/drawing/2014/main" id="{FD00F0E2-E6A9-44A2-8FCC-30F449F973F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2">
                <a:extLst>
                  <a:ext uri="{FF2B5EF4-FFF2-40B4-BE49-F238E27FC236}">
                    <a16:creationId xmlns:a16="http://schemas.microsoft.com/office/drawing/2014/main" id="{72F18C72-5355-4045-B280-C3A063451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5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43" name="Object 42">
                            <a:extLst>
                              <a:ext uri="{FF2B5EF4-FFF2-40B4-BE49-F238E27FC236}">
                                <a16:creationId xmlns:a16="http://schemas.microsoft.com/office/drawing/2014/main" id="{72F18C72-5355-4045-B280-C3A063451F2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3">
                <a:extLst>
                  <a:ext uri="{FF2B5EF4-FFF2-40B4-BE49-F238E27FC236}">
                    <a16:creationId xmlns:a16="http://schemas.microsoft.com/office/drawing/2014/main" id="{8A695CF6-843B-4159-8152-1E597A0520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6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44" name="Object 43">
                            <a:extLst>
                              <a:ext uri="{FF2B5EF4-FFF2-40B4-BE49-F238E27FC236}">
                                <a16:creationId xmlns:a16="http://schemas.microsoft.com/office/drawing/2014/main" id="{8A695CF6-843B-4159-8152-1E597A05206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4">
                <a:extLst>
                  <a:ext uri="{FF2B5EF4-FFF2-40B4-BE49-F238E27FC236}">
                    <a16:creationId xmlns:a16="http://schemas.microsoft.com/office/drawing/2014/main" id="{815737FD-81AB-4484-A599-A1F75B4D44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7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815737FD-81AB-4484-A599-A1F75B4D44D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5A60-3FBA-46F5-BE3A-4C430F75F222}"/>
              </a:ext>
            </a:extLst>
          </p:cNvPr>
          <p:cNvGrpSpPr/>
          <p:nvPr/>
        </p:nvGrpSpPr>
        <p:grpSpPr>
          <a:xfrm>
            <a:off x="4499431" y="4398804"/>
            <a:ext cx="2088400" cy="614685"/>
            <a:chOff x="8209747" y="4162233"/>
            <a:chExt cx="2141331" cy="6302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4328A-E5DD-40D8-B4C6-A66EC8E1F24C}"/>
                </a:ext>
              </a:extLst>
            </p:cNvPr>
            <p:cNvSpPr/>
            <p:nvPr/>
          </p:nvSpPr>
          <p:spPr bwMode="auto">
            <a:xfrm>
              <a:off x="8209747" y="4162233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2 Tenant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CEB2CBF-E2D3-4839-AE88-386696A26980}"/>
                </a:ext>
              </a:extLst>
            </p:cNvPr>
            <p:cNvGrpSpPr/>
            <p:nvPr/>
          </p:nvGrpSpPr>
          <p:grpSpPr>
            <a:xfrm>
              <a:off x="8362252" y="4367197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34" name="Object 33">
                <a:extLst>
                  <a:ext uri="{FF2B5EF4-FFF2-40B4-BE49-F238E27FC236}">
                    <a16:creationId xmlns:a16="http://schemas.microsoft.com/office/drawing/2014/main" id="{BDA31BAE-CB28-4502-9E44-5F08AC588F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8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BDA31BAE-CB28-4502-9E44-5F08AC588F0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34">
                <a:extLst>
                  <a:ext uri="{FF2B5EF4-FFF2-40B4-BE49-F238E27FC236}">
                    <a16:creationId xmlns:a16="http://schemas.microsoft.com/office/drawing/2014/main" id="{724ABEF8-6AF0-41DC-9983-CCD221B33C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89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35" name="Object 34">
                            <a:extLst>
                              <a:ext uri="{FF2B5EF4-FFF2-40B4-BE49-F238E27FC236}">
                                <a16:creationId xmlns:a16="http://schemas.microsoft.com/office/drawing/2014/main" id="{724ABEF8-6AF0-41DC-9983-CCD221B33C2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>
                <a:extLst>
                  <a:ext uri="{FF2B5EF4-FFF2-40B4-BE49-F238E27FC236}">
                    <a16:creationId xmlns:a16="http://schemas.microsoft.com/office/drawing/2014/main" id="{2F9E3423-D488-4E45-B9BF-16CFB882E3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0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36" name="Object 35">
                            <a:extLst>
                              <a:ext uri="{FF2B5EF4-FFF2-40B4-BE49-F238E27FC236}">
                                <a16:creationId xmlns:a16="http://schemas.microsoft.com/office/drawing/2014/main" id="{2F9E3423-D488-4E45-B9BF-16CFB882E36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C7481C7C-4A9A-41F6-8FB9-67090E0736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1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C7481C7C-4A9A-41F6-8FB9-67090E0736A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Object 37">
                <a:extLst>
                  <a:ext uri="{FF2B5EF4-FFF2-40B4-BE49-F238E27FC236}">
                    <a16:creationId xmlns:a16="http://schemas.microsoft.com/office/drawing/2014/main" id="{A8B08C9F-E6C2-48FE-AD55-E7C730EA43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2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38" name="Object 37">
                            <a:extLst>
                              <a:ext uri="{FF2B5EF4-FFF2-40B4-BE49-F238E27FC236}">
                                <a16:creationId xmlns:a16="http://schemas.microsoft.com/office/drawing/2014/main" id="{A8B08C9F-E6C2-48FE-AD55-E7C730EA431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447D50-CA00-4C8A-91E9-E1C2A7D1E04A}"/>
              </a:ext>
            </a:extLst>
          </p:cNvPr>
          <p:cNvGrpSpPr/>
          <p:nvPr/>
        </p:nvGrpSpPr>
        <p:grpSpPr>
          <a:xfrm>
            <a:off x="4499431" y="5139362"/>
            <a:ext cx="2088400" cy="614685"/>
            <a:chOff x="8209747" y="4162233"/>
            <a:chExt cx="2141331" cy="6302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DFF5F-00CB-4ABA-8484-A8A1656FCF67}"/>
                </a:ext>
              </a:extLst>
            </p:cNvPr>
            <p:cNvSpPr/>
            <p:nvPr/>
          </p:nvSpPr>
          <p:spPr bwMode="auto">
            <a:xfrm>
              <a:off x="8209747" y="4162233"/>
              <a:ext cx="2141331" cy="63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for Customer 3 Tenant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3E11EA-9870-45F6-96BF-5D002C15E147}"/>
                </a:ext>
              </a:extLst>
            </p:cNvPr>
            <p:cNvGrpSpPr/>
            <p:nvPr/>
          </p:nvGrpSpPr>
          <p:grpSpPr>
            <a:xfrm>
              <a:off x="8362252" y="4367197"/>
              <a:ext cx="1874011" cy="373552"/>
              <a:chOff x="8489236" y="3139978"/>
              <a:chExt cx="1429269" cy="296761"/>
            </a:xfrm>
          </p:grpSpPr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58C6F3F7-9EC9-467D-8B93-F8E275FB79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1842" y="3139984"/>
              <a:ext cx="309664" cy="2786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3" name="Bitmap Image" r:id="rId5" imgW="380880" imgH="343080" progId="Paint.Picture">
                      <p:embed/>
                    </p:oleObj>
                  </mc:Choice>
                  <mc:Fallback>
                    <p:oleObj name="Bitmap Image" r:id="rId5" imgW="380880" imgH="343080" progId="Paint.Picture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58C6F3F7-9EC9-467D-8B93-F8E275FB79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331842" y="3139984"/>
                            <a:ext cx="309664" cy="2786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0DA165E3-B355-4C0E-B342-B05B258F47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6234" y="3139978"/>
              <a:ext cx="303212" cy="296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4" name="Bitmap Image" r:id="rId7" imgW="373320" imgH="365760" progId="Paint.Picture">
                      <p:embed/>
                    </p:oleObj>
                  </mc:Choice>
                  <mc:Fallback>
                    <p:oleObj name="Bitmap Image" r:id="rId7" imgW="373320" imgH="365760" progId="Paint.Picture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0DA165E3-B355-4C0E-B342-B05B258F47F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66234" y="3139978"/>
                            <a:ext cx="303212" cy="2967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3C7D7996-679F-4577-B716-FD5BCE7BE2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54844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5" name="Bitmap Image" r:id="rId9" imgW="358200" imgH="350640" progId="Paint.Picture">
                      <p:embed/>
                    </p:oleObj>
                  </mc:Choice>
                  <mc:Fallback>
                    <p:oleObj name="Bitmap Image" r:id="rId9" imgW="358200" imgH="350640" progId="Paint.Picture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3C7D7996-679F-4577-B716-FD5BCE7BE26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054844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>
                <a:extLst>
                  <a:ext uri="{FF2B5EF4-FFF2-40B4-BE49-F238E27FC236}">
                    <a16:creationId xmlns:a16="http://schemas.microsoft.com/office/drawing/2014/main" id="{1EE52899-FE1A-439B-A7DF-49EDC6C0B0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26905" y="3139984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6" name="Bitmap Image" r:id="rId11" imgW="358200" imgH="350640" progId="Paint.Picture">
                      <p:embed/>
                    </p:oleObj>
                  </mc:Choice>
                  <mc:Fallback>
                    <p:oleObj name="Bitmap Image" r:id="rId11" imgW="358200" imgH="350640" progId="Paint.Picture">
                      <p:embed/>
                      <p:pic>
                        <p:nvPicPr>
                          <p:cNvPr id="30" name="Object 29">
                            <a:extLst>
                              <a:ext uri="{FF2B5EF4-FFF2-40B4-BE49-F238E27FC236}">
                                <a16:creationId xmlns:a16="http://schemas.microsoft.com/office/drawing/2014/main" id="{1EE52899-FE1A-439B-A7DF-49EDC6C0B05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626905" y="3139984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>
                <a:extLst>
                  <a:ext uri="{FF2B5EF4-FFF2-40B4-BE49-F238E27FC236}">
                    <a16:creationId xmlns:a16="http://schemas.microsoft.com/office/drawing/2014/main" id="{D5899FCE-4643-43A1-AB1C-B62305BF5A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89236" y="3139982"/>
              <a:ext cx="291600" cy="285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97" name="Bitmap Image" r:id="rId13" imgW="358200" imgH="350640" progId="Paint.Picture">
                      <p:embed/>
                    </p:oleObj>
                  </mc:Choice>
                  <mc:Fallback>
                    <p:oleObj name="Bitmap Image" r:id="rId13" imgW="358200" imgH="350640" progId="Paint.Picture">
                      <p:embed/>
                      <p:pic>
                        <p:nvPicPr>
                          <p:cNvPr id="31" name="Object 30">
                            <a:extLst>
                              <a:ext uri="{FF2B5EF4-FFF2-40B4-BE49-F238E27FC236}">
                                <a16:creationId xmlns:a16="http://schemas.microsoft.com/office/drawing/2014/main" id="{D5899FCE-4643-43A1-AB1C-B62305BF5A5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489236" y="3139982"/>
                            <a:ext cx="291600" cy="2851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42A1FF-CE92-4AE8-AD5B-05B23BC44940}"/>
              </a:ext>
            </a:extLst>
          </p:cNvPr>
          <p:cNvSpPr/>
          <p:nvPr/>
        </p:nvSpPr>
        <p:spPr bwMode="auto">
          <a:xfrm>
            <a:off x="3180178" y="4186640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5F19A83-1FCF-4A43-9891-F3D1A6B58063}"/>
              </a:ext>
            </a:extLst>
          </p:cNvPr>
          <p:cNvSpPr/>
          <p:nvPr/>
        </p:nvSpPr>
        <p:spPr bwMode="auto">
          <a:xfrm>
            <a:off x="3182496" y="4603152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2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75C8441-FA9F-4A98-ADF0-32EC243F5617}"/>
              </a:ext>
            </a:extLst>
          </p:cNvPr>
          <p:cNvSpPr/>
          <p:nvPr/>
        </p:nvSpPr>
        <p:spPr bwMode="auto">
          <a:xfrm>
            <a:off x="3195740" y="5000973"/>
            <a:ext cx="642020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 3</a:t>
            </a:r>
          </a:p>
        </p:txBody>
      </p:sp>
    </p:spTree>
    <p:extLst>
      <p:ext uri="{BB962C8B-B14F-4D97-AF65-F5344CB8AC3E}">
        <p14:creationId xmlns:p14="http://schemas.microsoft.com/office/powerpoint/2010/main" val="276103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Principal Profile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9274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Can scale to any number of required tenants (e.g. 100,000+)</a:t>
            </a:r>
            <a:endParaRPr lang="en-US" sz="2000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/>
              <a:t>Each service principal profile owns datasource credentials for one customer tenant</a:t>
            </a:r>
          </a:p>
          <a:p>
            <a:pPr>
              <a:spcAft>
                <a:spcPts val="0"/>
              </a:spcAft>
            </a:pPr>
            <a:r>
              <a:rPr lang="en-US" dirty="0"/>
              <a:t>Optimized performance due to profile being member of single workspace</a:t>
            </a:r>
          </a:p>
          <a:p>
            <a:pPr>
              <a:spcAft>
                <a:spcPts val="0"/>
              </a:spcAft>
            </a:pPr>
            <a:r>
              <a:rPr lang="en-US" dirty="0"/>
              <a:t>Requires one-time creation of Azure AD application for service principal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540A6D-6E31-4722-954F-EC2295BDB8B0}"/>
              </a:ext>
            </a:extLst>
          </p:cNvPr>
          <p:cNvSpPr/>
          <p:nvPr/>
        </p:nvSpPr>
        <p:spPr bwMode="auto">
          <a:xfrm>
            <a:off x="903514" y="2997018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1C0958-C58C-487F-B4AC-C30A810C7756}"/>
              </a:ext>
            </a:extLst>
          </p:cNvPr>
          <p:cNvSpPr/>
          <p:nvPr/>
        </p:nvSpPr>
        <p:spPr bwMode="auto">
          <a:xfrm>
            <a:off x="3495232" y="3655265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4BBEA5-522E-42E1-8A31-922CD4BE3961}"/>
              </a:ext>
            </a:extLst>
          </p:cNvPr>
          <p:cNvSpPr/>
          <p:nvPr/>
        </p:nvSpPr>
        <p:spPr bwMode="auto">
          <a:xfrm>
            <a:off x="6108404" y="3202218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452A13-ED4B-4043-9A2D-5E6D4B2EA781}"/>
              </a:ext>
            </a:extLst>
          </p:cNvPr>
          <p:cNvGrpSpPr/>
          <p:nvPr/>
        </p:nvGrpSpPr>
        <p:grpSpPr>
          <a:xfrm>
            <a:off x="1273314" y="358145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423690-5A29-4325-89A4-D33D8AD4B0B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66" name="Graphic 65" descr="Users outline">
              <a:extLst>
                <a:ext uri="{FF2B5EF4-FFF2-40B4-BE49-F238E27FC236}">
                  <a16:creationId xmlns:a16="http://schemas.microsoft.com/office/drawing/2014/main" id="{70763E18-98EE-4116-9F6E-2F42EB60D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04E2C3-988A-4C5A-BAF2-CDDE83518FCC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4373694" y="3996615"/>
            <a:ext cx="2116448" cy="8509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E1AE01A-2EED-4B8E-A70E-C503D5C088EC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4459428" y="4737172"/>
            <a:ext cx="2029469" cy="1104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9AEE37-0B27-4111-981E-F58B3A6138AE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4459428" y="4847589"/>
            <a:ext cx="2029469" cy="6301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2A6C30-313C-4EBD-B3D2-FD627DD6775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414750" y="4891996"/>
            <a:ext cx="2088400" cy="132629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81A011F-3C0E-4775-9553-FF7A03C06F67}"/>
              </a:ext>
            </a:extLst>
          </p:cNvPr>
          <p:cNvGrpSpPr/>
          <p:nvPr/>
        </p:nvGrpSpPr>
        <p:grpSpPr>
          <a:xfrm>
            <a:off x="4059326" y="4435017"/>
            <a:ext cx="809083" cy="869245"/>
            <a:chOff x="6262373" y="2435914"/>
            <a:chExt cx="848695" cy="91180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59CFE14-C27B-47C0-8603-FF81972DE1B8}"/>
                </a:ext>
              </a:extLst>
            </p:cNvPr>
            <p:cNvSpPr/>
            <p:nvPr/>
          </p:nvSpPr>
          <p:spPr bwMode="auto">
            <a:xfrm>
              <a:off x="6262373" y="2435914"/>
              <a:ext cx="848695" cy="9118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Service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Principal</a:t>
              </a:r>
            </a:p>
          </p:txBody>
        </p:sp>
        <p:pic>
          <p:nvPicPr>
            <p:cNvPr id="73" name="Graphic 72" descr="User with solid fill">
              <a:extLst>
                <a:ext uri="{FF2B5EF4-FFF2-40B4-BE49-F238E27FC236}">
                  <a16:creationId xmlns:a16="http://schemas.microsoft.com/office/drawing/2014/main" id="{E5399852-6C4D-4470-9CED-2B7DA035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342" y="2646694"/>
              <a:ext cx="701023" cy="701023"/>
            </a:xfrm>
            <a:prstGeom prst="rect">
              <a:avLst/>
            </a:prstGeom>
          </p:spPr>
        </p:pic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4D9DED-5946-453A-B4CB-4310133C2080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2508840" y="3888795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23FB24C-A638-4560-AC29-691482C291C6}"/>
              </a:ext>
            </a:extLst>
          </p:cNvPr>
          <p:cNvCxnSpPr>
            <a:cxnSpLocks/>
            <a:endCxn id="112" idx="3"/>
          </p:cNvCxnSpPr>
          <p:nvPr/>
        </p:nvCxnSpPr>
        <p:spPr>
          <a:xfrm flipH="1" flipV="1">
            <a:off x="2497959" y="4639905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8332F4B-F366-487B-BBBF-6CC807D72941}"/>
              </a:ext>
            </a:extLst>
          </p:cNvPr>
          <p:cNvCxnSpPr>
            <a:cxnSpLocks/>
            <a:endCxn id="115" idx="3"/>
          </p:cNvCxnSpPr>
          <p:nvPr/>
        </p:nvCxnSpPr>
        <p:spPr>
          <a:xfrm flipH="1">
            <a:off x="2497957" y="5141811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4FBFCBA-5CE9-463A-9815-DD45EFE6767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2487064" y="5691847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6AD952-3033-40D7-8C67-294D215BEA55}"/>
              </a:ext>
            </a:extLst>
          </p:cNvPr>
          <p:cNvGrpSpPr/>
          <p:nvPr/>
        </p:nvGrpSpPr>
        <p:grpSpPr>
          <a:xfrm>
            <a:off x="6488897" y="3689272"/>
            <a:ext cx="2102653" cy="2836356"/>
            <a:chOff x="9003497" y="3530299"/>
            <a:chExt cx="2155945" cy="290824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B80245-9286-487C-8B74-527F6AA0BDD1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A0D11D4-9804-4455-A4E1-03189EE27A2E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D1ECA1D-0F3A-4FAB-8680-01A44CD5867D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106" name="Object 105">
                  <a:extLst>
                    <a:ext uri="{FF2B5EF4-FFF2-40B4-BE49-F238E27FC236}">
                      <a16:creationId xmlns:a16="http://schemas.microsoft.com/office/drawing/2014/main" id="{9B529727-6F58-49D2-AE09-A9ABEF68ED3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2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106" name="Object 105">
                              <a:extLst>
                                <a:ext uri="{FF2B5EF4-FFF2-40B4-BE49-F238E27FC236}">
                                  <a16:creationId xmlns:a16="http://schemas.microsoft.com/office/drawing/2014/main" id="{9B529727-6F58-49D2-AE09-A9ABEF68ED3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Object 106">
                  <a:extLst>
                    <a:ext uri="{FF2B5EF4-FFF2-40B4-BE49-F238E27FC236}">
                      <a16:creationId xmlns:a16="http://schemas.microsoft.com/office/drawing/2014/main" id="{22D0D749-1C88-43AD-A3A2-A92AA6F2571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3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7" name="Object 106">
                              <a:extLst>
                                <a:ext uri="{FF2B5EF4-FFF2-40B4-BE49-F238E27FC236}">
                                  <a16:creationId xmlns:a16="http://schemas.microsoft.com/office/drawing/2014/main" id="{22D0D749-1C88-43AD-A3A2-A92AA6F2571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8" name="Object 107">
                  <a:extLst>
                    <a:ext uri="{FF2B5EF4-FFF2-40B4-BE49-F238E27FC236}">
                      <a16:creationId xmlns:a16="http://schemas.microsoft.com/office/drawing/2014/main" id="{EA62FA59-E7EE-4D01-945F-F748D3165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4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8" name="Object 107">
                              <a:extLst>
                                <a:ext uri="{FF2B5EF4-FFF2-40B4-BE49-F238E27FC236}">
                                  <a16:creationId xmlns:a16="http://schemas.microsoft.com/office/drawing/2014/main" id="{EA62FA59-E7EE-4D01-945F-F748D3165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Object 108">
                  <a:extLst>
                    <a:ext uri="{FF2B5EF4-FFF2-40B4-BE49-F238E27FC236}">
                      <a16:creationId xmlns:a16="http://schemas.microsoft.com/office/drawing/2014/main" id="{23137EED-21AF-46C8-B7AC-41C79606C4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5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9" name="Object 108">
                              <a:extLst>
                                <a:ext uri="{FF2B5EF4-FFF2-40B4-BE49-F238E27FC236}">
                                  <a16:creationId xmlns:a16="http://schemas.microsoft.com/office/drawing/2014/main" id="{23137EED-21AF-46C8-B7AC-41C79606C4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0" name="Object 109">
                  <a:extLst>
                    <a:ext uri="{FF2B5EF4-FFF2-40B4-BE49-F238E27FC236}">
                      <a16:creationId xmlns:a16="http://schemas.microsoft.com/office/drawing/2014/main" id="{A77D3183-5375-4058-A37E-34F8238C6E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6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10" name="Object 109">
                              <a:extLst>
                                <a:ext uri="{FF2B5EF4-FFF2-40B4-BE49-F238E27FC236}">
                                  <a16:creationId xmlns:a16="http://schemas.microsoft.com/office/drawing/2014/main" id="{A77D3183-5375-4058-A37E-34F8238C6E9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20F71C-2075-4EA4-AB90-4DB97FECA085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0798DA-D4D9-4F39-AA19-B365E844E663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46A776B-EC16-4F31-A388-0B85D34B5628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9" name="Object 98">
                  <a:extLst>
                    <a:ext uri="{FF2B5EF4-FFF2-40B4-BE49-F238E27FC236}">
                      <a16:creationId xmlns:a16="http://schemas.microsoft.com/office/drawing/2014/main" id="{70D9ACCA-56EA-46BE-90C2-DD3BA0D32D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7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9" name="Object 98">
                              <a:extLst>
                                <a:ext uri="{FF2B5EF4-FFF2-40B4-BE49-F238E27FC236}">
                                  <a16:creationId xmlns:a16="http://schemas.microsoft.com/office/drawing/2014/main" id="{70D9ACCA-56EA-46BE-90C2-DD3BA0D32D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" name="Object 99">
                  <a:extLst>
                    <a:ext uri="{FF2B5EF4-FFF2-40B4-BE49-F238E27FC236}">
                      <a16:creationId xmlns:a16="http://schemas.microsoft.com/office/drawing/2014/main" id="{8F080BAE-3499-4DD9-99FD-A2314940BA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8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100" name="Object 99">
                              <a:extLst>
                                <a:ext uri="{FF2B5EF4-FFF2-40B4-BE49-F238E27FC236}">
                                  <a16:creationId xmlns:a16="http://schemas.microsoft.com/office/drawing/2014/main" id="{8F080BAE-3499-4DD9-99FD-A2314940BA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1" name="Object 100">
                  <a:extLst>
                    <a:ext uri="{FF2B5EF4-FFF2-40B4-BE49-F238E27FC236}">
                      <a16:creationId xmlns:a16="http://schemas.microsoft.com/office/drawing/2014/main" id="{43814A1F-7010-44F1-98F9-16D440DE4BB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09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101" name="Object 100">
                              <a:extLst>
                                <a:ext uri="{FF2B5EF4-FFF2-40B4-BE49-F238E27FC236}">
                                  <a16:creationId xmlns:a16="http://schemas.microsoft.com/office/drawing/2014/main" id="{43814A1F-7010-44F1-98F9-16D440DE4BB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2" name="Object 101">
                  <a:extLst>
                    <a:ext uri="{FF2B5EF4-FFF2-40B4-BE49-F238E27FC236}">
                      <a16:creationId xmlns:a16="http://schemas.microsoft.com/office/drawing/2014/main" id="{49500ADF-EE12-4E5B-B42D-87B34970F63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0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102" name="Object 101">
                              <a:extLst>
                                <a:ext uri="{FF2B5EF4-FFF2-40B4-BE49-F238E27FC236}">
                                  <a16:creationId xmlns:a16="http://schemas.microsoft.com/office/drawing/2014/main" id="{49500ADF-EE12-4E5B-B42D-87B34970F63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3" name="Object 102">
                  <a:extLst>
                    <a:ext uri="{FF2B5EF4-FFF2-40B4-BE49-F238E27FC236}">
                      <a16:creationId xmlns:a16="http://schemas.microsoft.com/office/drawing/2014/main" id="{3D452AEF-1CC1-4876-9BF0-1E04AF7C8D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1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103" name="Object 102">
                              <a:extLst>
                                <a:ext uri="{FF2B5EF4-FFF2-40B4-BE49-F238E27FC236}">
                                  <a16:creationId xmlns:a16="http://schemas.microsoft.com/office/drawing/2014/main" id="{3D452AEF-1CC1-4876-9BF0-1E04AF7C8D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D1E30A-E8ED-4920-93CE-87BF2C1F217F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C1FCB3F-D2B7-4345-92A5-C7E0171991EF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A414EBD-F8C6-47CD-8491-A4B3EF366E9E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92" name="Object 91">
                  <a:extLst>
                    <a:ext uri="{FF2B5EF4-FFF2-40B4-BE49-F238E27FC236}">
                      <a16:creationId xmlns:a16="http://schemas.microsoft.com/office/drawing/2014/main" id="{5BFCAD67-2B7C-42F1-BAAE-5906E9215C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2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92" name="Object 91">
                              <a:extLst>
                                <a:ext uri="{FF2B5EF4-FFF2-40B4-BE49-F238E27FC236}">
                                  <a16:creationId xmlns:a16="http://schemas.microsoft.com/office/drawing/2014/main" id="{5BFCAD67-2B7C-42F1-BAAE-5906E9215C4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" name="Object 92">
                  <a:extLst>
                    <a:ext uri="{FF2B5EF4-FFF2-40B4-BE49-F238E27FC236}">
                      <a16:creationId xmlns:a16="http://schemas.microsoft.com/office/drawing/2014/main" id="{30A1BABA-7571-4DF0-A766-5A1DDB5CB5D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3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93" name="Object 92">
                              <a:extLst>
                                <a:ext uri="{FF2B5EF4-FFF2-40B4-BE49-F238E27FC236}">
                                  <a16:creationId xmlns:a16="http://schemas.microsoft.com/office/drawing/2014/main" id="{30A1BABA-7571-4DF0-A766-5A1DDB5CB5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4" name="Object 93">
                  <a:extLst>
                    <a:ext uri="{FF2B5EF4-FFF2-40B4-BE49-F238E27FC236}">
                      <a16:creationId xmlns:a16="http://schemas.microsoft.com/office/drawing/2014/main" id="{C87FFD05-334E-4536-B2E0-FD5DE8EC9F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4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94" name="Object 93">
                              <a:extLst>
                                <a:ext uri="{FF2B5EF4-FFF2-40B4-BE49-F238E27FC236}">
                                  <a16:creationId xmlns:a16="http://schemas.microsoft.com/office/drawing/2014/main" id="{C87FFD05-334E-4536-B2E0-FD5DE8EC9F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5" name="Object 94">
                  <a:extLst>
                    <a:ext uri="{FF2B5EF4-FFF2-40B4-BE49-F238E27FC236}">
                      <a16:creationId xmlns:a16="http://schemas.microsoft.com/office/drawing/2014/main" id="{A667D85E-7255-498E-B452-4798AC38E94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5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95" name="Object 94">
                              <a:extLst>
                                <a:ext uri="{FF2B5EF4-FFF2-40B4-BE49-F238E27FC236}">
                                  <a16:creationId xmlns:a16="http://schemas.microsoft.com/office/drawing/2014/main" id="{A667D85E-7255-498E-B452-4798AC38E94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6" name="Object 95">
                  <a:extLst>
                    <a:ext uri="{FF2B5EF4-FFF2-40B4-BE49-F238E27FC236}">
                      <a16:creationId xmlns:a16="http://schemas.microsoft.com/office/drawing/2014/main" id="{4ED9AC2D-4E7D-4E51-8641-2FDDB427DA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6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96" name="Object 95">
                              <a:extLst>
                                <a:ext uri="{FF2B5EF4-FFF2-40B4-BE49-F238E27FC236}">
                                  <a16:creationId xmlns:a16="http://schemas.microsoft.com/office/drawing/2014/main" id="{4ED9AC2D-4E7D-4E51-8641-2FDDB427DA0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16AF03-8734-4929-8506-0062809EA7B4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232731-3202-4B80-ADDC-E0892B68EBC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ABB52B-AC99-4C13-9889-3D23D32F080B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85" name="Object 84">
                  <a:extLst>
                    <a:ext uri="{FF2B5EF4-FFF2-40B4-BE49-F238E27FC236}">
                      <a16:creationId xmlns:a16="http://schemas.microsoft.com/office/drawing/2014/main" id="{335A0A49-9434-4C9B-B8AF-7B11CFE1745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7" name="Bitmap Image" r:id="rId7" imgW="380880" imgH="343080" progId="Paint.Picture">
                        <p:embed/>
                      </p:oleObj>
                    </mc:Choice>
                    <mc:Fallback>
                      <p:oleObj name="Bitmap Image" r:id="rId7" imgW="380880" imgH="343080" progId="Paint.Picture">
                        <p:embed/>
                        <p:pic>
                          <p:nvPicPr>
                            <p:cNvPr id="85" name="Object 84">
                              <a:extLst>
                                <a:ext uri="{FF2B5EF4-FFF2-40B4-BE49-F238E27FC236}">
                                  <a16:creationId xmlns:a16="http://schemas.microsoft.com/office/drawing/2014/main" id="{335A0A49-9434-4C9B-B8AF-7B11CFE1745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6" name="Object 85">
                  <a:extLst>
                    <a:ext uri="{FF2B5EF4-FFF2-40B4-BE49-F238E27FC236}">
                      <a16:creationId xmlns:a16="http://schemas.microsoft.com/office/drawing/2014/main" id="{EFEDDC7B-E4F3-41BD-BAF5-D3C319EBE6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8" name="Bitmap Image" r:id="rId9" imgW="373320" imgH="365760" progId="Paint.Picture">
                        <p:embed/>
                      </p:oleObj>
                    </mc:Choice>
                    <mc:Fallback>
                      <p:oleObj name="Bitmap Image" r:id="rId9" imgW="373320" imgH="365760" progId="Paint.Picture">
                        <p:embed/>
                        <p:pic>
                          <p:nvPicPr>
                            <p:cNvPr id="86" name="Object 85">
                              <a:extLst>
                                <a:ext uri="{FF2B5EF4-FFF2-40B4-BE49-F238E27FC236}">
                                  <a16:creationId xmlns:a16="http://schemas.microsoft.com/office/drawing/2014/main" id="{EFEDDC7B-E4F3-41BD-BAF5-D3C319EBE61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Object 86">
                  <a:extLst>
                    <a:ext uri="{FF2B5EF4-FFF2-40B4-BE49-F238E27FC236}">
                      <a16:creationId xmlns:a16="http://schemas.microsoft.com/office/drawing/2014/main" id="{A34178CB-2BA7-4C49-9674-011FECA0961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19" name="Bitmap Image" r:id="rId11" imgW="358200" imgH="350640" progId="Paint.Picture">
                        <p:embed/>
                      </p:oleObj>
                    </mc:Choice>
                    <mc:Fallback>
                      <p:oleObj name="Bitmap Image" r:id="rId11" imgW="358200" imgH="350640" progId="Paint.Picture">
                        <p:embed/>
                        <p:pic>
                          <p:nvPicPr>
                            <p:cNvPr id="87" name="Object 86">
                              <a:extLst>
                                <a:ext uri="{FF2B5EF4-FFF2-40B4-BE49-F238E27FC236}">
                                  <a16:creationId xmlns:a16="http://schemas.microsoft.com/office/drawing/2014/main" id="{A34178CB-2BA7-4C49-9674-011FECA0961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" name="Object 87">
                  <a:extLst>
                    <a:ext uri="{FF2B5EF4-FFF2-40B4-BE49-F238E27FC236}">
                      <a16:creationId xmlns:a16="http://schemas.microsoft.com/office/drawing/2014/main" id="{DAE795F9-C7AE-40B5-8603-6B5147B0287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20" name="Bitmap Image" r:id="rId13" imgW="358200" imgH="350640" progId="Paint.Picture">
                        <p:embed/>
                      </p:oleObj>
                    </mc:Choice>
                    <mc:Fallback>
                      <p:oleObj name="Bitmap Image" r:id="rId13" imgW="358200" imgH="350640" progId="Paint.Picture">
                        <p:embed/>
                        <p:pic>
                          <p:nvPicPr>
                            <p:cNvPr id="88" name="Object 87">
                              <a:extLst>
                                <a:ext uri="{FF2B5EF4-FFF2-40B4-BE49-F238E27FC236}">
                                  <a16:creationId xmlns:a16="http://schemas.microsoft.com/office/drawing/2014/main" id="{DAE795F9-C7AE-40B5-8603-6B5147B0287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9" name="Object 88">
                  <a:extLst>
                    <a:ext uri="{FF2B5EF4-FFF2-40B4-BE49-F238E27FC236}">
                      <a16:creationId xmlns:a16="http://schemas.microsoft.com/office/drawing/2014/main" id="{1CBAAF66-7774-4810-AF23-576E8A9BF1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21" name="Bitmap Image" r:id="rId15" imgW="358200" imgH="350640" progId="Paint.Picture">
                        <p:embed/>
                      </p:oleObj>
                    </mc:Choice>
                    <mc:Fallback>
                      <p:oleObj name="Bitmap Image" r:id="rId15" imgW="358200" imgH="350640" progId="Paint.Picture">
                        <p:embed/>
                        <p:pic>
                          <p:nvPicPr>
                            <p:cNvPr id="89" name="Object 88">
                              <a:extLst>
                                <a:ext uri="{FF2B5EF4-FFF2-40B4-BE49-F238E27FC236}">
                                  <a16:creationId xmlns:a16="http://schemas.microsoft.com/office/drawing/2014/main" id="{1CBAAF66-7774-4810-AF23-576E8A9BF1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38CD7AD-4BAD-4022-8B8A-602B8A3F3F35}"/>
              </a:ext>
            </a:extLst>
          </p:cNvPr>
          <p:cNvGrpSpPr/>
          <p:nvPr/>
        </p:nvGrpSpPr>
        <p:grpSpPr>
          <a:xfrm>
            <a:off x="1262433" y="4332563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BF945DA-8126-4562-98BB-766CC427294F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113" name="Graphic 112" descr="Users outline">
              <a:extLst>
                <a:ext uri="{FF2B5EF4-FFF2-40B4-BE49-F238E27FC236}">
                  <a16:creationId xmlns:a16="http://schemas.microsoft.com/office/drawing/2014/main" id="{4D33B72F-F24C-4395-BF8E-F4A4522CF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B1A3D5-0263-4DA0-8975-472E1C86B704}"/>
              </a:ext>
            </a:extLst>
          </p:cNvPr>
          <p:cNvGrpSpPr/>
          <p:nvPr/>
        </p:nvGrpSpPr>
        <p:grpSpPr>
          <a:xfrm>
            <a:off x="1262431" y="5094567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1DF8356-7B2F-4513-ADD0-2C1BB9276D8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116" name="Graphic 115" descr="Users outline">
              <a:extLst>
                <a:ext uri="{FF2B5EF4-FFF2-40B4-BE49-F238E27FC236}">
                  <a16:creationId xmlns:a16="http://schemas.microsoft.com/office/drawing/2014/main" id="{5F8CDC0F-EA89-44B1-A5C5-D3D2648E6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1BC9FE-BAB9-49ED-8161-6CCF08B3BB09}"/>
              </a:ext>
            </a:extLst>
          </p:cNvPr>
          <p:cNvGrpSpPr/>
          <p:nvPr/>
        </p:nvGrpSpPr>
        <p:grpSpPr>
          <a:xfrm>
            <a:off x="1251538" y="5856572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158A48D-C94E-478B-A12E-E055202E6AB7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119" name="Graphic 118" descr="Users outline">
              <a:extLst>
                <a:ext uri="{FF2B5EF4-FFF2-40B4-BE49-F238E27FC236}">
                  <a16:creationId xmlns:a16="http://schemas.microsoft.com/office/drawing/2014/main" id="{15CDA73C-8E64-4271-BA60-E08B7FBAA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02821B-A1E4-4D7C-9AA0-6E83BCA126D5}"/>
              </a:ext>
            </a:extLst>
          </p:cNvPr>
          <p:cNvSpPr/>
          <p:nvPr/>
        </p:nvSpPr>
        <p:spPr bwMode="auto">
          <a:xfrm>
            <a:off x="5254265" y="4191540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BC0B2-4FA1-45ED-8300-0DFD52FAEC77}"/>
              </a:ext>
            </a:extLst>
          </p:cNvPr>
          <p:cNvSpPr/>
          <p:nvPr/>
        </p:nvSpPr>
        <p:spPr bwMode="auto">
          <a:xfrm>
            <a:off x="5256583" y="4608052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6D20AA-9004-4B81-B67B-24EF4C1571A4}"/>
              </a:ext>
            </a:extLst>
          </p:cNvPr>
          <p:cNvSpPr/>
          <p:nvPr/>
        </p:nvSpPr>
        <p:spPr bwMode="auto">
          <a:xfrm>
            <a:off x="5269827" y="5005873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F5AC1-6ACD-40B6-AE0E-29C31BC0FF81}"/>
              </a:ext>
            </a:extLst>
          </p:cNvPr>
          <p:cNvSpPr/>
          <p:nvPr/>
        </p:nvSpPr>
        <p:spPr bwMode="auto">
          <a:xfrm>
            <a:off x="5286922" y="5418229"/>
            <a:ext cx="499924" cy="3121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9616308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B1CC-7326-42B6-A80B-373CE10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Solutions Including Service Principal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0148-5C24-4179-8B68-D71013AC4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Service Principal Profiles combines strengths of other 3 strategies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BB6BDC-9FE3-4571-9E03-5001A2D05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17814"/>
              </p:ext>
            </p:extLst>
          </p:nvPr>
        </p:nvGraphicFramePr>
        <p:xfrm>
          <a:off x="928605" y="1973384"/>
          <a:ext cx="9969768" cy="177407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56265">
                  <a:extLst>
                    <a:ext uri="{9D8B030D-6E8A-4147-A177-3AD203B41FA5}">
                      <a16:colId xmlns:a16="http://schemas.microsoft.com/office/drawing/2014/main" val="2395551605"/>
                    </a:ext>
                  </a:extLst>
                </a:gridCol>
                <a:gridCol w="1577353">
                  <a:extLst>
                    <a:ext uri="{9D8B030D-6E8A-4147-A177-3AD203B41FA5}">
                      <a16:colId xmlns:a16="http://schemas.microsoft.com/office/drawing/2014/main" val="1265358681"/>
                    </a:ext>
                  </a:extLst>
                </a:gridCol>
                <a:gridCol w="1942320">
                  <a:extLst>
                    <a:ext uri="{9D8B030D-6E8A-4147-A177-3AD203B41FA5}">
                      <a16:colId xmlns:a16="http://schemas.microsoft.com/office/drawing/2014/main" val="2523569929"/>
                    </a:ext>
                  </a:extLst>
                </a:gridCol>
                <a:gridCol w="1931132">
                  <a:extLst>
                    <a:ext uri="{9D8B030D-6E8A-4147-A177-3AD203B41FA5}">
                      <a16:colId xmlns:a16="http://schemas.microsoft.com/office/drawing/2014/main" val="62655"/>
                    </a:ext>
                  </a:extLst>
                </a:gridCol>
                <a:gridCol w="1762698">
                  <a:extLst>
                    <a:ext uri="{9D8B030D-6E8A-4147-A177-3AD203B41FA5}">
                      <a16:colId xmlns:a16="http://schemas.microsoft.com/office/drawing/2014/main" val="2296696739"/>
                    </a:ext>
                  </a:extLst>
                </a:gridCol>
              </a:tblGrid>
              <a:tr h="567798"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Single Service Principal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Pooling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per Tenant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Service Principal Profiles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8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Azure AD Overhead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Low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12198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Datasource isolation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Partial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Complete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78701"/>
                  </a:ext>
                </a:extLst>
              </a:tr>
              <a:tr h="402091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Power BI API Performance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Optimized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760000"/>
                          </a:solidFill>
                        </a:rPr>
                        <a:t>Optimized</a:t>
                      </a:r>
                    </a:p>
                  </a:txBody>
                  <a:tcPr marL="99146" marR="99146" marT="49572" marB="495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899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Service Principal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820000"/>
                </a:solidFill>
              </a:rPr>
              <a:t>Creating and Managing Service Principal Profiles</a:t>
            </a:r>
          </a:p>
          <a:p>
            <a:r>
              <a:rPr lang="en-US" dirty="0"/>
              <a:t>Calling the Power BI REST API as a Service Principal Profile</a:t>
            </a:r>
          </a:p>
          <a:p>
            <a:r>
              <a:rPr lang="en-US" dirty="0"/>
              <a:t>Designing Multi-tenant Applications using Service Principal Profiles</a:t>
            </a:r>
          </a:p>
        </p:txBody>
      </p:sp>
    </p:spTree>
    <p:extLst>
      <p:ext uri="{BB962C8B-B14F-4D97-AF65-F5344CB8AC3E}">
        <p14:creationId xmlns:p14="http://schemas.microsoft.com/office/powerpoint/2010/main" val="23049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Scaling Multi-tenant Solutions using Service Principal Profiles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7CDAD-9BDC-4710-BAF2-25E3A7C92E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B2F4-8F25-4FA5-BA93-2D2D5CBF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Tenant Admin Feature Switch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BF1CA-46A6-4B6E-A7CA-04AA3D18D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Service principal profiles feature must be enabled before use</a:t>
            </a:r>
          </a:p>
          <a:p>
            <a:pPr lvl="1"/>
            <a:r>
              <a:rPr lang="en-US" dirty="0"/>
              <a:t>Feature named </a:t>
            </a:r>
            <a:r>
              <a:rPr lang="en-US" b="1" dirty="0"/>
              <a:t>Allow service principals to create and use profiles</a:t>
            </a:r>
          </a:p>
          <a:p>
            <a:pPr lvl="1"/>
            <a:r>
              <a:rPr lang="en-US" dirty="0"/>
              <a:t>Configured in PBI Admin portal at </a:t>
            </a:r>
            <a:r>
              <a:rPr lang="en-US" b="1" dirty="0">
                <a:hlinkClick r:id="rId2"/>
              </a:rPr>
              <a:t>https://app.powerbi.com/admin-portal/tenantSettings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67522-9375-46B6-AD39-8927E980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7" y="2556963"/>
            <a:ext cx="7412668" cy="424706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51676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395B-D7EC-4BA3-AA47-23D4F373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83E1A-1484-4218-B4AC-ABB87604E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800" dirty="0"/>
              <a:t>Profiles API documentation</a:t>
            </a:r>
          </a:p>
          <a:p>
            <a:pPr lvl="1"/>
            <a:r>
              <a:rPr lang="en-US" sz="2400" dirty="0">
                <a:hlinkClick r:id="rId2"/>
              </a:rPr>
              <a:t>https://docs.microsoft.com/en-us/rest/api/power-bi/profiles</a:t>
            </a:r>
            <a:r>
              <a:rPr lang="en-US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Profiles API operations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Create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Delete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Get Profile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Get Profiles</a:t>
            </a:r>
          </a:p>
          <a:p>
            <a:pPr lvl="1"/>
            <a:r>
              <a:rPr lang="en-US" b="1" dirty="0">
                <a:solidFill>
                  <a:srgbClr val="820000"/>
                </a:solidFill>
                <a:latin typeface="Lucida Console" panose="020B0609040504020204" pitchFamily="49" charset="0"/>
              </a:rPr>
              <a:t>Update Profile</a:t>
            </a:r>
            <a:endParaRPr lang="en-US" sz="2400" b="1" dirty="0">
              <a:solidFill>
                <a:srgbClr val="82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EAADB-9F8C-4B43-A7A5-D990163C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57113"/>
            <a:ext cx="7236106" cy="3846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8844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8A1-2495-4861-9946-FCF816F5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Create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44A3-E8EC-4440-8646-A7B11D4D3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16868"/>
          </a:xfrm>
        </p:spPr>
        <p:txBody>
          <a:bodyPr/>
          <a:lstStyle/>
          <a:p>
            <a:r>
              <a:rPr lang="en-US" dirty="0"/>
              <a:t>Calling directly to the Power BI REST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the Power BI .NET SDK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50DFE8-4B85-42A3-B89A-26119143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18885"/>
              </p:ext>
            </p:extLst>
          </p:nvPr>
        </p:nvGraphicFramePr>
        <p:xfrm>
          <a:off x="934054" y="1658192"/>
          <a:ext cx="8290984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59">
                  <a:extLst>
                    <a:ext uri="{9D8B030D-6E8A-4147-A177-3AD203B41FA5}">
                      <a16:colId xmlns:a16="http://schemas.microsoft.com/office/drawing/2014/main" val="2507951271"/>
                    </a:ext>
                  </a:extLst>
                </a:gridCol>
                <a:gridCol w="6755825">
                  <a:extLst>
                    <a:ext uri="{9D8B030D-6E8A-4147-A177-3AD203B41FA5}">
                      <a16:colId xmlns:a16="http://schemas.microsoft.com/office/drawing/2014/main" val="337463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HTTP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3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05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https://api.powerbi.com/v1.0/myorg/profiles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Headers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Authorization</a:t>
                      </a:r>
                      <a:r>
                        <a:rPr lang="en-US" sz="1200" dirty="0"/>
                        <a:t>: Bearer {ACCESS_TOKEN_FOR_SERVICE_PRINCIPAL}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2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Body (JSON)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{ 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200" b="1" dirty="0" err="1">
                          <a:latin typeface="Lucida Console" panose="020B0609040504020204" pitchFamily="49" charset="0"/>
                        </a:rPr>
                        <a:t>displayName</a:t>
                      </a:r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": "My First Profile" 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}</a:t>
                      </a:r>
                      <a:endParaRPr lang="en-US" b="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HTTP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6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Body  (JSON)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{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  "@</a:t>
                      </a:r>
                      <a:r>
                        <a:rPr lang="en-US" sz="1200" b="0" dirty="0" err="1">
                          <a:latin typeface="Lucida Console" panose="020B0609040504020204" pitchFamily="49" charset="0"/>
                        </a:rPr>
                        <a:t>odata.context":"http</a:t>
                      </a:r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://wabi-us-north-central......",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200" b="1" dirty="0">
                          <a:latin typeface="Lucida Console" panose="020B0609040504020204" pitchFamily="49" charset="0"/>
                        </a:rPr>
                        <a:t>id</a:t>
                      </a:r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":"505c407b-cf70-48ff-83ac-f3e20a7b8266",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200" b="1" dirty="0" err="1">
                          <a:latin typeface="Lucida Console" panose="020B0609040504020204" pitchFamily="49" charset="0"/>
                        </a:rPr>
                        <a:t>displayName</a:t>
                      </a:r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":"My First Profile"</a:t>
                      </a:r>
                    </a:p>
                    <a:p>
                      <a:r>
                        <a:rPr lang="en-US" sz="1200" b="0" dirty="0">
                          <a:latin typeface="Lucida Console" panose="020B060904050402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3486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8EB859-494A-4F15-A895-84B8817C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54" y="5846878"/>
            <a:ext cx="7893147" cy="103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3BBC5F9-6223-4942-83AD-687F11DEE242}"/>
              </a:ext>
            </a:extLst>
          </p:cNvPr>
          <p:cNvSpPr/>
          <p:nvPr/>
        </p:nvSpPr>
        <p:spPr bwMode="auto">
          <a:xfrm>
            <a:off x="1063990" y="4545259"/>
            <a:ext cx="1659275" cy="241646"/>
          </a:xfrm>
          <a:prstGeom prst="rightArrow">
            <a:avLst>
              <a:gd name="adj1" fmla="val 64460"/>
              <a:gd name="adj2" fmla="val 83096"/>
            </a:avLst>
          </a:prstGeom>
          <a:solidFill>
            <a:schemeClr val="accent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Profile Id returned in response</a:t>
            </a:r>
          </a:p>
        </p:txBody>
      </p:sp>
    </p:spTree>
    <p:extLst>
      <p:ext uri="{BB962C8B-B14F-4D97-AF65-F5344CB8AC3E}">
        <p14:creationId xmlns:p14="http://schemas.microsoft.com/office/powerpoint/2010/main" val="41718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8A1-2495-4861-9946-FCF816F5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Delete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44A3-E8EC-4440-8646-A7B11D4D3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Calling directly to the Power BI REST API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the Power BI .NET SDK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50DFE8-4B85-42A3-B89A-26119143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6323"/>
              </p:ext>
            </p:extLst>
          </p:nvPr>
        </p:nvGraphicFramePr>
        <p:xfrm>
          <a:off x="937218" y="1720796"/>
          <a:ext cx="8290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59">
                  <a:extLst>
                    <a:ext uri="{9D8B030D-6E8A-4147-A177-3AD203B41FA5}">
                      <a16:colId xmlns:a16="http://schemas.microsoft.com/office/drawing/2014/main" val="2507951271"/>
                    </a:ext>
                  </a:extLst>
                </a:gridCol>
                <a:gridCol w="6755825">
                  <a:extLst>
                    <a:ext uri="{9D8B030D-6E8A-4147-A177-3AD203B41FA5}">
                      <a16:colId xmlns:a16="http://schemas.microsoft.com/office/drawing/2014/main" val="337463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HTTP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3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05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https://api.powerbi.com/v1.0/myorg/profiles/</a:t>
                      </a:r>
                      <a:r>
                        <a:rPr 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{PROFILE_ID}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Headers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Authorization</a:t>
                      </a:r>
                      <a:r>
                        <a:rPr lang="en-US" sz="1200" dirty="0"/>
                        <a:t>: Bearer {ACCESS_TOKEN_FOR_SERVICE_PRINCIPAL}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2537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EF0986F-E06C-4916-AC59-4162A056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81" y="4009640"/>
            <a:ext cx="6859633" cy="591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42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8A1-2495-4861-9946-FCF816F5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44A3-E8EC-4440-8646-A7B11D4D3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078352"/>
            <a:ext cx="11604521" cy="5216813"/>
          </a:xfrm>
        </p:spPr>
        <p:txBody>
          <a:bodyPr/>
          <a:lstStyle/>
          <a:p>
            <a:r>
              <a:rPr lang="en-US" dirty="0"/>
              <a:t>Calling directly to the Power BI REST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Power BI .NET SDK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50DFE8-4B85-42A3-B89A-26119143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50765"/>
              </p:ext>
            </p:extLst>
          </p:nvPr>
        </p:nvGraphicFramePr>
        <p:xfrm>
          <a:off x="873969" y="1543575"/>
          <a:ext cx="8290984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59">
                  <a:extLst>
                    <a:ext uri="{9D8B030D-6E8A-4147-A177-3AD203B41FA5}">
                      <a16:colId xmlns:a16="http://schemas.microsoft.com/office/drawing/2014/main" val="2507951271"/>
                    </a:ext>
                  </a:extLst>
                </a:gridCol>
                <a:gridCol w="6755825">
                  <a:extLst>
                    <a:ext uri="{9D8B030D-6E8A-4147-A177-3AD203B41FA5}">
                      <a16:colId xmlns:a16="http://schemas.microsoft.com/office/drawing/2014/main" val="337463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HTTP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3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05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Lucida Console" panose="020B0609040504020204" pitchFamily="49" charset="0"/>
                        </a:rPr>
                        <a:t>https://api.powerbi.com/v1.0/myorg/profiles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Headers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Authorization</a:t>
                      </a:r>
                      <a:r>
                        <a:rPr lang="en-US" sz="1200" dirty="0"/>
                        <a:t>: Bearer {ACCESS_TOKEN_FOR_SERVICE_PRINCIPAL}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2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HTTP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6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Body  (JSON)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{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"@</a:t>
                      </a:r>
                      <a:r>
                        <a:rPr lang="en-US" sz="1100" b="0" dirty="0" err="1">
                          <a:latin typeface="Lucida Console" panose="020B0609040504020204" pitchFamily="49" charset="0"/>
                        </a:rPr>
                        <a:t>odata.context":"http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://wabi-us-north-central....",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value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":[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{ 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id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":"6c295d76-f363-48e5-aafd-0bc4bf53da03",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 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displayName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":"CustomerTenant01"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},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{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id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":"9824f169-2c91-4a1c-aba5-709b44e7b571",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 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displayName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":"CustomerTenant02"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}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]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3486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D0EF7FF-FE7C-49E2-A260-DABC695E7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13"/>
          <a:stretch/>
        </p:blipFill>
        <p:spPr>
          <a:xfrm>
            <a:off x="873969" y="6401529"/>
            <a:ext cx="9960136" cy="402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98A1-2495-4861-9946-FCF816F5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Service Principal Profile as Workspace Member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44A3-E8EC-4440-8646-A7B11D4D3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113139"/>
            <a:ext cx="11604521" cy="4755148"/>
          </a:xfrm>
        </p:spPr>
        <p:txBody>
          <a:bodyPr/>
          <a:lstStyle/>
          <a:p>
            <a:r>
              <a:rPr lang="en-US" sz="2000" dirty="0"/>
              <a:t>Calling directly to the Power BI REST API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Using the Power BI .NET SDK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50DFE8-4B85-42A3-B89A-26119143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389462"/>
              </p:ext>
            </p:extLst>
          </p:nvPr>
        </p:nvGraphicFramePr>
        <p:xfrm>
          <a:off x="897408" y="1560709"/>
          <a:ext cx="7596309" cy="291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37">
                  <a:extLst>
                    <a:ext uri="{9D8B030D-6E8A-4147-A177-3AD203B41FA5}">
                      <a16:colId xmlns:a16="http://schemas.microsoft.com/office/drawing/2014/main" val="2507951271"/>
                    </a:ext>
                  </a:extLst>
                </a:gridCol>
                <a:gridCol w="6259672">
                  <a:extLst>
                    <a:ext uri="{9D8B030D-6E8A-4147-A177-3AD203B41FA5}">
                      <a16:colId xmlns:a16="http://schemas.microsoft.com/office/drawing/2014/main" val="337463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HTTP 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3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05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Lucida Console" panose="020B0609040504020204" pitchFamily="49" charset="0"/>
                        </a:rPr>
                        <a:t>https://api.powerbi.com/v1.0/myorg/groups/</a:t>
                      </a:r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ucida Console" panose="020B0609040504020204" pitchFamily="49" charset="0"/>
                        </a:rPr>
                        <a:t>{WORKSPACE_ID}</a:t>
                      </a:r>
                      <a:r>
                        <a:rPr lang="en-US" sz="1200" b="1" dirty="0">
                          <a:latin typeface="Lucida Console" panose="020B0609040504020204" pitchFamily="49" charset="0"/>
                        </a:rPr>
                        <a:t>/users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64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Headers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Authorization</a:t>
                      </a:r>
                      <a:r>
                        <a:rPr lang="en-US" sz="1100" dirty="0"/>
                        <a:t>: Bearer {ACCESS_TOKEN_FOR_SERVICE_PRINCIPAL}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2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Body (JSON)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{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groupUserAccessRight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 "Admin",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identifier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 "66fc6abb-ab6d-4c2b-ad63-2dacd6e52b6a",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principalType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 "App",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profile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 {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  "</a:t>
                      </a:r>
                      <a:r>
                        <a:rPr lang="en-US" sz="1100" b="1" dirty="0">
                          <a:latin typeface="Lucida Console" panose="020B0609040504020204" pitchFamily="49" charset="0"/>
                        </a:rPr>
                        <a:t>id</a:t>
                      </a:r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": "6c295d76-f363-48e5-aafd-0bc4bf53da03"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  }</a:t>
                      </a:r>
                    </a:p>
                    <a:p>
                      <a:r>
                        <a:rPr lang="en-US" sz="1100" b="0" dirty="0">
                          <a:latin typeface="Lucida Console" panose="020B060904050402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86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1CD86AA-DE26-4173-B9BC-F29E080B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81" y="4986545"/>
            <a:ext cx="7565136" cy="1906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E79C5-4D08-4D0D-A2DD-AED77C43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382" y="2291024"/>
            <a:ext cx="3580345" cy="40013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17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Managing Service Principal Profiles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820000"/>
                </a:solidFill>
              </a:rPr>
              <a:t>Calling the Power BI REST API as a Service Principal Profile</a:t>
            </a:r>
          </a:p>
          <a:p>
            <a:r>
              <a:rPr lang="en-US" dirty="0"/>
              <a:t>Designing Multi-tenant Applications using Service Principal Profiles</a:t>
            </a:r>
          </a:p>
        </p:txBody>
      </p:sp>
    </p:spTree>
    <p:extLst>
      <p:ext uri="{BB962C8B-B14F-4D97-AF65-F5344CB8AC3E}">
        <p14:creationId xmlns:p14="http://schemas.microsoft.com/office/powerpoint/2010/main" val="5916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742-DFCC-456D-9FDD-946B47FA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Power BI REST API as Service Principal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C5B92-30D3-4C9E-9261-E6A0FDE8F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Two requirements for calling API under identity of service principal profile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Authorization</a:t>
            </a:r>
            <a:r>
              <a:rPr lang="en-US" dirty="0"/>
              <a:t> header with access token for service principal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X-PowerBI-profile-id</a:t>
            </a:r>
            <a:r>
              <a:rPr lang="en-US" dirty="0"/>
              <a:t> header with service principal profile 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EC7A7E-59B1-4EE4-BC9E-63E1DE3F484E}"/>
              </a:ext>
            </a:extLst>
          </p:cNvPr>
          <p:cNvGrpSpPr/>
          <p:nvPr/>
        </p:nvGrpSpPr>
        <p:grpSpPr>
          <a:xfrm>
            <a:off x="1262743" y="2723393"/>
            <a:ext cx="9590313" cy="4147341"/>
            <a:chOff x="511277" y="1925674"/>
            <a:chExt cx="11055096" cy="47807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E2707B-FFE2-4750-8903-3C1EC47A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77" y="1925674"/>
              <a:ext cx="11055096" cy="4780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2EC0047-B7F7-4440-99F9-B50B008A439A}"/>
                </a:ext>
              </a:extLst>
            </p:cNvPr>
            <p:cNvSpPr/>
            <p:nvPr/>
          </p:nvSpPr>
          <p:spPr bwMode="auto">
            <a:xfrm>
              <a:off x="2806458" y="4093301"/>
              <a:ext cx="3312633" cy="263217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access token for service principal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5C9819B-4B40-4077-909F-70E3E405FF75}"/>
                </a:ext>
              </a:extLst>
            </p:cNvPr>
            <p:cNvSpPr/>
            <p:nvPr/>
          </p:nvSpPr>
          <p:spPr bwMode="auto">
            <a:xfrm>
              <a:off x="2809323" y="3804263"/>
              <a:ext cx="3312633" cy="263217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ID for service principal profile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247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EBAD-4D79-4A4B-A21F-72171E99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Calling Context for Service Principal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6BE2C-0FD7-4647-8CBA-D89A4EB17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0849"/>
          </a:xfrm>
        </p:spPr>
        <p:txBody>
          <a:bodyPr/>
          <a:lstStyle/>
          <a:p>
            <a:r>
              <a:rPr lang="en-US" dirty="0"/>
              <a:t>How do you set the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X-PowerBI-profile-id</a:t>
            </a:r>
            <a:r>
              <a:rPr lang="en-US" dirty="0"/>
              <a:t> header value?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Option #1 – you can set the header explicitly with GUID for service principal profile Id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CE401D-D7FF-4D99-9CF3-4825B977E134}"/>
              </a:ext>
            </a:extLst>
          </p:cNvPr>
          <p:cNvGrpSpPr/>
          <p:nvPr/>
        </p:nvGrpSpPr>
        <p:grpSpPr>
          <a:xfrm>
            <a:off x="915474" y="1858867"/>
            <a:ext cx="8072421" cy="1760646"/>
            <a:chOff x="794657" y="4206442"/>
            <a:chExt cx="9699171" cy="2325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8C41E9-2EB6-4CE2-AB60-D525E19E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603" t="21213" b="42041"/>
            <a:stretch/>
          </p:blipFill>
          <p:spPr>
            <a:xfrm>
              <a:off x="3118280" y="4206442"/>
              <a:ext cx="7375548" cy="2325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26F81A9-43DF-4441-87C3-0FF7061DDF54}"/>
                </a:ext>
              </a:extLst>
            </p:cNvPr>
            <p:cNvSpPr/>
            <p:nvPr/>
          </p:nvSpPr>
          <p:spPr bwMode="auto">
            <a:xfrm>
              <a:off x="794657" y="5337896"/>
              <a:ext cx="2496635" cy="345746"/>
            </a:xfrm>
            <a:prstGeom prst="rightArrow">
              <a:avLst>
                <a:gd name="adj1" fmla="val 71527"/>
                <a:gd name="adj2" fmla="val 8461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Arial" panose="020B0604020202020204" pitchFamily="34" charset="0"/>
                </a:rPr>
                <a:t>ID for service principal profile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9381C-6B76-4336-A929-A60FA51B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4" y="4328288"/>
            <a:ext cx="7712108" cy="1969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8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5D2D-C70E-43E9-99E0-B29B40C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PowerBIClient Objects with ProfileId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9653-7CE6-4C06-AE6B-7A98C13062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dirty="0"/>
              <a:t>Option #2 – Initialize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PowerBIClient</a:t>
            </a:r>
            <a:r>
              <a:rPr lang="en-US" dirty="0"/>
              <a:t> object with profile Id in constructor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Design code in App-Owns-Data embedding application to switch between contexts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0AAA0-0A94-435E-A999-FB2EFA3C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785769"/>
            <a:ext cx="6511824" cy="219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0D11-DF14-44B4-9A36-F90D27E0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4806756"/>
            <a:ext cx="5249111" cy="1743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B4A40E86-70EB-4F37-9704-D7C741566183}"/>
              </a:ext>
            </a:extLst>
          </p:cNvPr>
          <p:cNvSpPr/>
          <p:nvPr/>
        </p:nvSpPr>
        <p:spPr bwMode="auto">
          <a:xfrm>
            <a:off x="6655483" y="3770664"/>
            <a:ext cx="299499" cy="371845"/>
          </a:xfrm>
          <a:prstGeom prst="upArrow">
            <a:avLst>
              <a:gd name="adj1" fmla="val 62056"/>
              <a:gd name="adj2" fmla="val 50000"/>
            </a:avLst>
          </a:prstGeom>
          <a:solidFill>
            <a:schemeClr val="accent1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0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1322F-D2CE-418D-8D34-F6F6A08F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6" y="1830181"/>
            <a:ext cx="8612671" cy="478610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EDC9-B607-4967-A4FF-19D8E9E7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Deleting Profiles as a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3AC4A-9C35-4D37-B28A-E636E0973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SetCallingContext</a:t>
            </a:r>
            <a:r>
              <a:rPr lang="en-US" dirty="0"/>
              <a:t> with no parameters to execute code as service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2066A-E1F3-4D28-9D54-6590EAC5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1895441"/>
            <a:ext cx="6272011" cy="1601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03222-5C0C-449E-B6CC-D36669BC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3829095"/>
            <a:ext cx="6041660" cy="1261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8213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3283-CFA8-4DAC-B43E-FD4EBAAA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Configuring Workspaces as a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25698-9EEF-4F64-BB0C-3AC8DDFB9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SetCallingContext</a:t>
            </a:r>
            <a:r>
              <a:rPr lang="en-US" dirty="0"/>
              <a:t> with profile name to run under profile's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6940F-88BF-4A26-9999-F8FAEB5A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32" y="1802427"/>
            <a:ext cx="8577815" cy="3389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4936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94C5-E3FA-4E89-AF79-737382E3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 as a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96B79-0478-43F5-8ABE-C8843A9B7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the correct service principal profile when access content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DC709FB-3C81-483D-BD17-993617F45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56932"/>
              </p:ext>
            </p:extLst>
          </p:nvPr>
        </p:nvGraphicFramePr>
        <p:xfrm>
          <a:off x="834013" y="1654922"/>
          <a:ext cx="8872643" cy="503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Bitmap Image" r:id="rId3" imgW="9326880" imgH="5295960" progId="Paint.Picture">
                  <p:embed/>
                </p:oleObj>
              </mc:Choice>
              <mc:Fallback>
                <p:oleObj name="Bitmap Image" r:id="rId3" imgW="9326880" imgH="529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013" y="1654922"/>
                        <a:ext cx="8872643" cy="5038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8652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F9E5-B6B9-4815-BCD9-E5C3603D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GenerateToken as Service Principal Profile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B36E5D-CEC8-446E-8CA1-A8D9B02A0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48603"/>
              </p:ext>
            </p:extLst>
          </p:nvPr>
        </p:nvGraphicFramePr>
        <p:xfrm>
          <a:off x="204054" y="1132113"/>
          <a:ext cx="11976600" cy="433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Bitmap Image" r:id="rId3" imgW="13007520" imgH="4716720" progId="Paint.Picture">
                  <p:embed/>
                </p:oleObj>
              </mc:Choice>
              <mc:Fallback>
                <p:oleObj name="Bitmap Image" r:id="rId3" imgW="13007520" imgH="471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054" y="1132113"/>
                        <a:ext cx="11976600" cy="433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6606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Managing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 as a Service Principal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820000"/>
                </a:solidFill>
              </a:rPr>
              <a:t>Designing Multi-tenant Applications using Service Principal Profiles</a:t>
            </a:r>
          </a:p>
        </p:txBody>
      </p:sp>
    </p:spTree>
    <p:extLst>
      <p:ext uri="{BB962C8B-B14F-4D97-AF65-F5344CB8AC3E}">
        <p14:creationId xmlns:p14="http://schemas.microsoft.com/office/powerpoint/2010/main" val="23178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C0CA-08C2-4A78-B2F8-505BA2DA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AppOwnsDataMultiTenant</a:t>
            </a:r>
            <a:r>
              <a:rPr lang="en-US" dirty="0"/>
              <a:t>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4BCC3-E818-4491-840F-0252E5831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Application requires one Azure AD application</a:t>
            </a:r>
          </a:p>
          <a:p>
            <a:pPr lvl="1"/>
            <a:r>
              <a:rPr lang="en-US" dirty="0"/>
              <a:t>Application uses a single service principal </a:t>
            </a:r>
          </a:p>
          <a:p>
            <a:pPr lvl="1"/>
            <a:r>
              <a:rPr lang="en-US" dirty="0"/>
              <a:t>Service principal creates and manages service principal profiles</a:t>
            </a:r>
          </a:p>
          <a:p>
            <a:pPr lvl="1"/>
            <a:r>
              <a:rPr lang="en-US" dirty="0"/>
              <a:t>Service principal profiles used to create and access customer tenant workspaces</a:t>
            </a:r>
          </a:p>
          <a:p>
            <a:pPr lvl="1"/>
            <a:endParaRPr lang="en-US" dirty="0"/>
          </a:p>
          <a:p>
            <a:r>
              <a:rPr lang="en-US" dirty="0"/>
              <a:t>Application creates new service principal profile for each customer tenant</a:t>
            </a:r>
          </a:p>
          <a:p>
            <a:pPr lvl="1"/>
            <a:r>
              <a:rPr lang="en-US" dirty="0"/>
              <a:t>Can scale Power BI multi-tenant environment upwards to 100,000+ workspaces</a:t>
            </a:r>
          </a:p>
          <a:p>
            <a:pPr lvl="1"/>
            <a:r>
              <a:rPr lang="en-US" dirty="0"/>
              <a:t>PBI API calls optimized as each service principal is member of only one workspace</a:t>
            </a:r>
          </a:p>
          <a:p>
            <a:pPr lvl="1"/>
            <a:r>
              <a:rPr lang="en-US" dirty="0"/>
              <a:t>Complete isolation of datasource credential across tenants</a:t>
            </a:r>
          </a:p>
        </p:txBody>
      </p:sp>
    </p:spTree>
    <p:extLst>
      <p:ext uri="{BB962C8B-B14F-4D97-AF65-F5344CB8AC3E}">
        <p14:creationId xmlns:p14="http://schemas.microsoft.com/office/powerpoint/2010/main" val="31242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9A5F-C83F-4357-9060-C740DF05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A0D9B-0B13-4C01-97FC-D627CA0AB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8160"/>
          </a:xfrm>
        </p:spPr>
        <p:txBody>
          <a:bodyPr/>
          <a:lstStyle/>
          <a:p>
            <a:pPr marL="182880">
              <a:spcAft>
                <a:spcPts val="300"/>
              </a:spcAft>
            </a:pPr>
            <a:r>
              <a:rPr lang="en-US" dirty="0"/>
              <a:t>Calls to Power BI REST API to create profiles and workspaces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Profiles are created and managed using service principal default identity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Workspaces are created and managed using service principal profile identities</a:t>
            </a:r>
          </a:p>
          <a:p>
            <a:pPr marL="182880">
              <a:spcAft>
                <a:spcPts val="300"/>
              </a:spcAft>
            </a:pPr>
            <a:r>
              <a:rPr lang="en-US" dirty="0"/>
              <a:t>Associations between profiles and workspaces tracked in custom database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D9B8C-B83B-4FB5-83F2-483C621E77A7}"/>
              </a:ext>
            </a:extLst>
          </p:cNvPr>
          <p:cNvSpPr/>
          <p:nvPr/>
        </p:nvSpPr>
        <p:spPr>
          <a:xfrm>
            <a:off x="1054033" y="3075241"/>
            <a:ext cx="2348338" cy="79739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latin typeface="Arial Black" panose="020B0A04020102020204" pitchFamily="34" charset="0"/>
              </a:rPr>
              <a:t>AppOwnsDataMultiTenant</a:t>
            </a:r>
            <a:endParaRPr lang="en-US" sz="900" dirty="0"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41570C-1D39-4A34-8861-41A623D81327}"/>
              </a:ext>
            </a:extLst>
          </p:cNvPr>
          <p:cNvGrpSpPr/>
          <p:nvPr/>
        </p:nvGrpSpPr>
        <p:grpSpPr>
          <a:xfrm>
            <a:off x="1348265" y="3915264"/>
            <a:ext cx="1582468" cy="1148028"/>
            <a:chOff x="1348265" y="3915264"/>
            <a:chExt cx="1582468" cy="1148028"/>
          </a:xfrm>
        </p:grpSpPr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A16DD54-9EBF-490F-BBB7-6277F4534ADE}"/>
                </a:ext>
              </a:extLst>
            </p:cNvPr>
            <p:cNvSpPr/>
            <p:nvPr/>
          </p:nvSpPr>
          <p:spPr>
            <a:xfrm>
              <a:off x="1348265" y="4301668"/>
              <a:ext cx="1582468" cy="761624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 Black" panose="020B0A040201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FC5A4F-6A31-4597-AAF4-016A0F7C1507}"/>
                </a:ext>
              </a:extLst>
            </p:cNvPr>
            <p:cNvGrpSpPr/>
            <p:nvPr/>
          </p:nvGrpSpPr>
          <p:grpSpPr>
            <a:xfrm>
              <a:off x="2119621" y="3915264"/>
              <a:ext cx="108581" cy="360844"/>
              <a:chOff x="2023583" y="4248521"/>
              <a:chExt cx="108581" cy="3608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923EA5D-C17A-4DB2-8C26-E7E9AB786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3583" y="4248522"/>
                <a:ext cx="0" cy="36084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3FFAE44-BA12-411A-B8B3-7FD4E2375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2164" y="4248521"/>
                <a:ext cx="0" cy="36084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5E395-84CA-4933-B5CC-D4BCCB70275F}"/>
              </a:ext>
            </a:extLst>
          </p:cNvPr>
          <p:cNvGrpSpPr/>
          <p:nvPr/>
        </p:nvGrpSpPr>
        <p:grpSpPr>
          <a:xfrm>
            <a:off x="3575661" y="3095044"/>
            <a:ext cx="5242760" cy="686655"/>
            <a:chOff x="3575661" y="3095044"/>
            <a:chExt cx="5242760" cy="68665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316BA0A-D08E-4355-A89F-D49B4A6FF09D}"/>
                </a:ext>
              </a:extLst>
            </p:cNvPr>
            <p:cNvSpPr/>
            <p:nvPr/>
          </p:nvSpPr>
          <p:spPr>
            <a:xfrm>
              <a:off x="6470083" y="3095044"/>
              <a:ext cx="2348338" cy="68665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817493-998B-48AB-A3D6-0C361718B316}"/>
                </a:ext>
              </a:extLst>
            </p:cNvPr>
            <p:cNvGrpSpPr/>
            <p:nvPr/>
          </p:nvGrpSpPr>
          <p:grpSpPr>
            <a:xfrm>
              <a:off x="3575661" y="3400831"/>
              <a:ext cx="2721131" cy="133811"/>
              <a:chOff x="3311921" y="3599166"/>
              <a:chExt cx="1015320" cy="16508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0DA4BD-60BA-49A6-939D-6087A972A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1921" y="3599166"/>
                <a:ext cx="1015320" cy="0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B269EF-661C-48A4-920A-BBDCE62A2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2276" y="3764248"/>
                <a:ext cx="1014964" cy="1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6B6B6EB-9ACF-47C6-A67A-004500907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1" t="50570" r="37897"/>
          <a:stretch/>
        </p:blipFill>
        <p:spPr>
          <a:xfrm>
            <a:off x="1141066" y="4301667"/>
            <a:ext cx="2348338" cy="11904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F2694F-5068-444C-A65A-D62D698EE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57958"/>
              </p:ext>
            </p:extLst>
          </p:nvPr>
        </p:nvGraphicFramePr>
        <p:xfrm>
          <a:off x="1149485" y="6227466"/>
          <a:ext cx="10641196" cy="689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4" imgW="10713600" imgH="693360" progId="Paint.Picture">
                  <p:embed/>
                </p:oleObj>
              </mc:Choice>
              <mc:Fallback>
                <p:oleObj name="Bitmap Image" r:id="rId4" imgW="10713600" imgH="69336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866C8F8-8802-4F47-B02A-6A226E4F9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9485" y="6227466"/>
                        <a:ext cx="10641196" cy="689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F032D2-4F13-4908-8121-91DACC8BE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781406"/>
              </p:ext>
            </p:extLst>
          </p:nvPr>
        </p:nvGraphicFramePr>
        <p:xfrm>
          <a:off x="1168457" y="5550442"/>
          <a:ext cx="4526445" cy="67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6" imgW="4640760" imgH="693360" progId="Paint.Picture">
                  <p:embed/>
                </p:oleObj>
              </mc:Choice>
              <mc:Fallback>
                <p:oleObj name="Bitmap Image" r:id="rId6" imgW="4640760" imgH="69336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67F1236-5811-4F00-8D9C-6664F5AC96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8457" y="5550442"/>
                        <a:ext cx="4526445" cy="676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211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C9BA6-D610-4ECF-B526-54FF1758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14D268-B619-4204-B9E4-63E5AAE86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31490"/>
              </p:ext>
            </p:extLst>
          </p:nvPr>
        </p:nvGraphicFramePr>
        <p:xfrm>
          <a:off x="1086424" y="1308456"/>
          <a:ext cx="9471985" cy="519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Bitmap Image" r:id="rId3" imgW="11651040" imgH="6393240" progId="Paint.Picture">
                  <p:embed/>
                </p:oleObj>
              </mc:Choice>
              <mc:Fallback>
                <p:oleObj name="Bitmap Image" r:id="rId3" imgW="11651040" imgH="6393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424" y="1308456"/>
                        <a:ext cx="9471985" cy="519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8121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C871-73A4-42C5-AE13-D3FC449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Profile for Each New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8C34B-3581-4BC7-ACFA-BAF1292FD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After creation, customer tenants can be seen on Tenants page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also see profile has been created from Profiles page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A289E0-FF60-41AD-B931-A487C8A5D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870614"/>
              </p:ext>
            </p:extLst>
          </p:nvPr>
        </p:nvGraphicFramePr>
        <p:xfrm>
          <a:off x="801722" y="1782182"/>
          <a:ext cx="7980537" cy="196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Bitmap Image" r:id="rId3" imgW="10713600" imgH="2636640" progId="Paint.Picture">
                  <p:embed/>
                </p:oleObj>
              </mc:Choice>
              <mc:Fallback>
                <p:oleObj name="Bitmap Image" r:id="rId3" imgW="10713600" imgH="2636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722" y="1782182"/>
                        <a:ext cx="7980537" cy="196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2AA8BE-508D-4B9F-9235-81D1DB89BA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555689"/>
              </p:ext>
            </p:extLst>
          </p:nvPr>
        </p:nvGraphicFramePr>
        <p:xfrm>
          <a:off x="801722" y="4311667"/>
          <a:ext cx="8161407" cy="2492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Bitmap Image" r:id="rId5" imgW="9730800" imgH="2971800" progId="Paint.Picture">
                  <p:embed/>
                </p:oleObj>
              </mc:Choice>
              <mc:Fallback>
                <p:oleObj name="Bitmap Image" r:id="rId5" imgW="9730800" imgH="297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722" y="4311667"/>
                        <a:ext cx="8161407" cy="2492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675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46B6-123D-40AF-A267-BDF02190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Profiles with the Power BI Service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0273D-27EF-4853-A589-FCD8456DA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Profiles page issues Power BI REST API call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Profiles returned from API should match profiles in AppOwnsDataMultiTenantDB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780DA1-BF70-442C-87A4-C54811899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48424"/>
              </p:ext>
            </p:extLst>
          </p:nvPr>
        </p:nvGraphicFramePr>
        <p:xfrm>
          <a:off x="807582" y="1687953"/>
          <a:ext cx="7541288" cy="184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Bitmap Image" r:id="rId3" imgW="10904400" imgH="2666880" progId="Paint.Picture">
                  <p:embed/>
                </p:oleObj>
              </mc:Choice>
              <mc:Fallback>
                <p:oleObj name="Bitmap Image" r:id="rId3" imgW="10904400" imgH="2666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582" y="1687953"/>
                        <a:ext cx="7541288" cy="1844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C745F8-0E15-4DA0-BCCC-F98795E693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986704"/>
              </p:ext>
            </p:extLst>
          </p:nvPr>
        </p:nvGraphicFramePr>
        <p:xfrm>
          <a:off x="877156" y="4070109"/>
          <a:ext cx="7541288" cy="273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Bitmap Image" r:id="rId5" imgW="10530720" imgH="3817800" progId="Paint.Picture">
                  <p:embed/>
                </p:oleObj>
              </mc:Choice>
              <mc:Fallback>
                <p:oleObj name="Bitmap Image" r:id="rId5" imgW="10530720" imgH="381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7156" y="4070109"/>
                        <a:ext cx="7541288" cy="2733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4296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/>
              <a:t>AppOwnsDataMultiTenant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8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https://github.com/PowerBiDevCamp/AppOwnsDataMultiTenant</a:t>
            </a:r>
            <a:r>
              <a:rPr lang="en-US" sz="1800" b="1" dirty="0">
                <a:solidFill>
                  <a:srgbClr val="680000"/>
                </a:solidFill>
              </a:rPr>
              <a:t> 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B7FC6-DD9F-4B28-B5B0-0F76B6EC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17" y="2554717"/>
            <a:ext cx="2979592" cy="3511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9BDBB-5CD9-4510-8318-02298A4B0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400" r="-18"/>
          <a:stretch/>
        </p:blipFill>
        <p:spPr>
          <a:xfrm>
            <a:off x="1269797" y="2554717"/>
            <a:ext cx="6599451" cy="351166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Managing Service Principal Profiles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 as a Service Principal Profile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Multi-tenant Applications using Service Principal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AC61F-81FE-42E5-8669-7DBF42EEF89A}"/>
              </a:ext>
            </a:extLst>
          </p:cNvPr>
          <p:cNvSpPr txBox="1"/>
          <p:nvPr/>
        </p:nvSpPr>
        <p:spPr>
          <a:xfrm>
            <a:off x="-1" y="3972270"/>
            <a:ext cx="1243647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755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69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820000"/>
                </a:solidFill>
              </a:rPr>
              <a:t>Introduction to Service Principal Profiles</a:t>
            </a:r>
          </a:p>
          <a:p>
            <a:r>
              <a:rPr lang="en-US" dirty="0"/>
              <a:t>Creating and Managing Service Principal Profiles</a:t>
            </a:r>
          </a:p>
          <a:p>
            <a:r>
              <a:rPr lang="en-US" dirty="0"/>
              <a:t>Calling the Power BI REST API as a Service Principal Profile</a:t>
            </a:r>
          </a:p>
          <a:p>
            <a:r>
              <a:rPr lang="en-US" dirty="0"/>
              <a:t>Designing Multi-tenant Applications using Service Principal Profiles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Application is responsible for creating and managing customer tenants</a:t>
            </a:r>
          </a:p>
          <a:p>
            <a:pPr lvl="1"/>
            <a:r>
              <a:rPr lang="en-US" dirty="0"/>
              <a:t>Customer tenants created using Power BI workspaces</a:t>
            </a:r>
          </a:p>
          <a:p>
            <a:pPr lvl="1"/>
            <a:r>
              <a:rPr lang="en-US" dirty="0"/>
              <a:t>Application provides logic to configure and populate workspace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2956401" y="2712265"/>
            <a:ext cx="3814823" cy="4181211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Power BI Multi-tenant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3173570" y="3058433"/>
            <a:ext cx="3413220" cy="108666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/>
            <a:r>
              <a:rPr lang="en-US" sz="1000" b="1" dirty="0">
                <a:solidFill>
                  <a:schemeClr val="bg2">
                    <a:lumMod val="65000"/>
                  </a:schemeClr>
                </a:solidFill>
              </a:rPr>
              <a:t>Customer 01 Tenant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F3D34E-83D4-4489-8AD2-99B7361CFE94}"/>
              </a:ext>
            </a:extLst>
          </p:cNvPr>
          <p:cNvSpPr/>
          <p:nvPr/>
        </p:nvSpPr>
        <p:spPr>
          <a:xfrm>
            <a:off x="3404797" y="3348362"/>
            <a:ext cx="1623980" cy="64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Power BI Workspace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ECFF9E-1354-41D4-A408-9789E0B833AE}"/>
              </a:ext>
            </a:extLst>
          </p:cNvPr>
          <p:cNvGrpSpPr/>
          <p:nvPr/>
        </p:nvGrpSpPr>
        <p:grpSpPr>
          <a:xfrm>
            <a:off x="4881461" y="3618589"/>
            <a:ext cx="1483836" cy="221695"/>
            <a:chOff x="4881461" y="3529138"/>
            <a:chExt cx="1483836" cy="22169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5203982" y="3529138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4881461" y="3639986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EB11A-EEF2-444F-9418-B3C0BA7ADEFD}"/>
              </a:ext>
            </a:extLst>
          </p:cNvPr>
          <p:cNvGrpSpPr/>
          <p:nvPr/>
        </p:nvGrpSpPr>
        <p:grpSpPr>
          <a:xfrm>
            <a:off x="6365297" y="3003824"/>
            <a:ext cx="2079999" cy="1096061"/>
            <a:chOff x="6365297" y="2914373"/>
            <a:chExt cx="2079999" cy="10960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A750FA-9D4A-4EB5-B710-D3C39612BA7C}"/>
                </a:ext>
              </a:extLst>
            </p:cNvPr>
            <p:cNvSpPr/>
            <p:nvPr/>
          </p:nvSpPr>
          <p:spPr>
            <a:xfrm>
              <a:off x="7273514" y="2914373"/>
              <a:ext cx="1171782" cy="109606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1 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2"/>
              <a:endCxn id="12" idx="3"/>
            </p:cNvCxnSpPr>
            <p:nvPr/>
          </p:nvCxnSpPr>
          <p:spPr>
            <a:xfrm flipH="1">
              <a:off x="6365297" y="3639111"/>
              <a:ext cx="1197109" cy="1081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7562406" y="3424847"/>
              <a:ext cx="603788" cy="428527"/>
            </a:xfrm>
            <a:prstGeom prst="flowChartMagneticDisk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77E808-81EA-4EC7-8C3A-13E009C3C7F1}"/>
              </a:ext>
            </a:extLst>
          </p:cNvPr>
          <p:cNvGrpSpPr/>
          <p:nvPr/>
        </p:nvGrpSpPr>
        <p:grpSpPr>
          <a:xfrm>
            <a:off x="1494613" y="3275877"/>
            <a:ext cx="2058989" cy="879992"/>
            <a:chOff x="1494613" y="3186426"/>
            <a:chExt cx="2058989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217" y="3639110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1494613" y="3186426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7FDC87-2782-4BC6-9371-FAA79AC1CA9B}"/>
              </a:ext>
            </a:extLst>
          </p:cNvPr>
          <p:cNvGrpSpPr/>
          <p:nvPr/>
        </p:nvGrpSpPr>
        <p:grpSpPr>
          <a:xfrm>
            <a:off x="3573567" y="3562891"/>
            <a:ext cx="1307894" cy="331342"/>
            <a:chOff x="3573567" y="3473440"/>
            <a:chExt cx="1307894" cy="3313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4312084" y="3475189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3573567" y="3473440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2844110-492B-46EA-ABC8-E4C6F4E242C8}"/>
                </a:ext>
              </a:extLst>
            </p:cNvPr>
            <p:cNvCxnSpPr>
              <a:cxnSpLocks/>
              <a:stCxn id="9" idx="1"/>
              <a:endCxn id="11" idx="3"/>
            </p:cNvCxnSpPr>
            <p:nvPr/>
          </p:nvCxnSpPr>
          <p:spPr>
            <a:xfrm flipH="1" flipV="1">
              <a:off x="4142943" y="3639111"/>
              <a:ext cx="169141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DA999-E798-479A-8815-8BA022953D90}"/>
              </a:ext>
            </a:extLst>
          </p:cNvPr>
          <p:cNvGrpSpPr/>
          <p:nvPr/>
        </p:nvGrpSpPr>
        <p:grpSpPr>
          <a:xfrm>
            <a:off x="1527394" y="4236917"/>
            <a:ext cx="6950683" cy="1152043"/>
            <a:chOff x="1527394" y="4147466"/>
            <a:chExt cx="6950683" cy="115204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0946DD3-56D9-4581-A22C-EC8D20457969}"/>
                </a:ext>
              </a:extLst>
            </p:cNvPr>
            <p:cNvGrpSpPr/>
            <p:nvPr/>
          </p:nvGrpSpPr>
          <p:grpSpPr>
            <a:xfrm>
              <a:off x="1527394" y="4419517"/>
              <a:ext cx="951201" cy="879992"/>
              <a:chOff x="2159489" y="1527178"/>
              <a:chExt cx="1258156" cy="1183938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BAE0B98-C527-404B-A4AF-7C71A3EB96DA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FFAE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118 users</a:t>
                </a:r>
              </a:p>
            </p:txBody>
          </p:sp>
          <p:pic>
            <p:nvPicPr>
              <p:cNvPr id="103" name="Graphic 102" descr="Users">
                <a:extLst>
                  <a:ext uri="{FF2B5EF4-FFF2-40B4-BE49-F238E27FC236}">
                    <a16:creationId xmlns:a16="http://schemas.microsoft.com/office/drawing/2014/main" id="{0DE62BE5-E829-4839-81D9-6D95D534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3A54A7F-29B9-4392-98E7-FBB146328E8D}"/>
                </a:ext>
              </a:extLst>
            </p:cNvPr>
            <p:cNvSpPr/>
            <p:nvPr/>
          </p:nvSpPr>
          <p:spPr>
            <a:xfrm>
              <a:off x="7306295" y="4147466"/>
              <a:ext cx="1171782" cy="1096061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2 DB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FAD4534-57F6-41F2-8ED4-F695BD4D7A1B}"/>
                </a:ext>
              </a:extLst>
            </p:cNvPr>
            <p:cNvSpPr/>
            <p:nvPr/>
          </p:nvSpPr>
          <p:spPr>
            <a:xfrm>
              <a:off x="3206351" y="4202074"/>
              <a:ext cx="3413220" cy="1086662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261BFE-B0FF-4BC2-9888-60D08A42591B}"/>
                </a:ext>
              </a:extLst>
            </p:cNvPr>
            <p:cNvSpPr/>
            <p:nvPr/>
          </p:nvSpPr>
          <p:spPr>
            <a:xfrm>
              <a:off x="3437578" y="4492004"/>
              <a:ext cx="1623980" cy="64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96C7253-1D15-4E94-94B7-FEFBA09219C0}"/>
                </a:ext>
              </a:extLst>
            </p:cNvPr>
            <p:cNvSpPr/>
            <p:nvPr/>
          </p:nvSpPr>
          <p:spPr>
            <a:xfrm>
              <a:off x="4344865" y="4708282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5023B9D-6FB0-4E4D-9EAA-7318BED7426F}"/>
                </a:ext>
              </a:extLst>
            </p:cNvPr>
            <p:cNvSpPr/>
            <p:nvPr/>
          </p:nvSpPr>
          <p:spPr>
            <a:xfrm>
              <a:off x="3606347" y="4706533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718F328-F1BB-437F-ABB7-96CA1980BC53}"/>
                </a:ext>
              </a:extLst>
            </p:cNvPr>
            <p:cNvSpPr/>
            <p:nvPr/>
          </p:nvSpPr>
          <p:spPr>
            <a:xfrm>
              <a:off x="5236763" y="4762230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0B5BC7B-35A0-4F01-AA22-01E6D61A024F}"/>
                </a:ext>
              </a:extLst>
            </p:cNvPr>
            <p:cNvCxnSpPr>
              <a:cxnSpLocks/>
              <a:stCxn id="100" idx="2"/>
              <a:endCxn id="96" idx="3"/>
            </p:cNvCxnSpPr>
            <p:nvPr/>
          </p:nvCxnSpPr>
          <p:spPr>
            <a:xfrm flipH="1">
              <a:off x="6398079" y="4872203"/>
              <a:ext cx="1197109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03696CA-8332-4592-AD96-17AB0CB6163B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2484963" y="48722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EC5FBA5-A8DA-4F5A-88B9-341487135EC3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4914241" y="4873078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lowchart: Magnetic Disk 99">
              <a:extLst>
                <a:ext uri="{FF2B5EF4-FFF2-40B4-BE49-F238E27FC236}">
                  <a16:creationId xmlns:a16="http://schemas.microsoft.com/office/drawing/2014/main" id="{5AA4D913-9383-43D0-B8B2-F333AD57C7F1}"/>
                </a:ext>
              </a:extLst>
            </p:cNvPr>
            <p:cNvSpPr/>
            <p:nvPr/>
          </p:nvSpPr>
          <p:spPr>
            <a:xfrm>
              <a:off x="7595187" y="4657940"/>
              <a:ext cx="603788" cy="428527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D0A18C7-972D-4910-9C28-0C9F054B038A}"/>
                </a:ext>
              </a:extLst>
            </p:cNvPr>
            <p:cNvCxnSpPr>
              <a:cxnSpLocks/>
              <a:stCxn id="94" idx="1"/>
              <a:endCxn id="95" idx="3"/>
            </p:cNvCxnSpPr>
            <p:nvPr/>
          </p:nvCxnSpPr>
          <p:spPr>
            <a:xfrm flipH="1" flipV="1">
              <a:off x="4175724" y="4872203"/>
              <a:ext cx="169141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940705-020A-4142-AF65-7C33C8E30D76}"/>
              </a:ext>
            </a:extLst>
          </p:cNvPr>
          <p:cNvGrpSpPr/>
          <p:nvPr/>
        </p:nvGrpSpPr>
        <p:grpSpPr>
          <a:xfrm>
            <a:off x="1527394" y="5626571"/>
            <a:ext cx="6950683" cy="1152045"/>
            <a:chOff x="1527394" y="5537120"/>
            <a:chExt cx="6950683" cy="115204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F16E89C-7880-4234-8408-2B054DF0B4F1}"/>
                </a:ext>
              </a:extLst>
            </p:cNvPr>
            <p:cNvSpPr/>
            <p:nvPr/>
          </p:nvSpPr>
          <p:spPr>
            <a:xfrm>
              <a:off x="7306295" y="5537120"/>
              <a:ext cx="1171782" cy="1096061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Customer N DB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206351" y="5591729"/>
              <a:ext cx="3413220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5DA2940-F68A-4507-A0A4-7429DF2C7001}"/>
                </a:ext>
              </a:extLst>
            </p:cNvPr>
            <p:cNvSpPr/>
            <p:nvPr/>
          </p:nvSpPr>
          <p:spPr>
            <a:xfrm>
              <a:off x="3437578" y="5881659"/>
              <a:ext cx="1623980" cy="64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8A4FF33-0F69-4DDA-9483-C7DE988E754A}"/>
                </a:ext>
              </a:extLst>
            </p:cNvPr>
            <p:cNvSpPr/>
            <p:nvPr/>
          </p:nvSpPr>
          <p:spPr>
            <a:xfrm>
              <a:off x="4344865" y="6097937"/>
              <a:ext cx="569377" cy="329593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679F21-08B7-4B04-BB6D-EED0007848E0}"/>
                </a:ext>
              </a:extLst>
            </p:cNvPr>
            <p:cNvSpPr/>
            <p:nvPr/>
          </p:nvSpPr>
          <p:spPr>
            <a:xfrm>
              <a:off x="3601796" y="6096188"/>
              <a:ext cx="569377" cy="331341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132DD6-AFE6-4213-B22A-87827BED6569}"/>
                </a:ext>
              </a:extLst>
            </p:cNvPr>
            <p:cNvSpPr/>
            <p:nvPr/>
          </p:nvSpPr>
          <p:spPr>
            <a:xfrm>
              <a:off x="5236763" y="6151885"/>
              <a:ext cx="1161315" cy="22169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5B3EB37-E4FF-46FD-9377-1CD2499EAC38}"/>
                </a:ext>
              </a:extLst>
            </p:cNvPr>
            <p:cNvCxnSpPr>
              <a:cxnSpLocks/>
              <a:stCxn id="113" idx="2"/>
              <a:endCxn id="109" idx="3"/>
            </p:cNvCxnSpPr>
            <p:nvPr/>
          </p:nvCxnSpPr>
          <p:spPr>
            <a:xfrm flipH="1">
              <a:off x="6398079" y="6261859"/>
              <a:ext cx="1197109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4AA1F18-1912-429A-963A-0812001EDD15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2480412" y="6261859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B4CC10-6AC0-4CA9-83C9-41274A9E404B}"/>
                </a:ext>
              </a:extLst>
            </p:cNvPr>
            <p:cNvCxnSpPr>
              <a:cxnSpLocks/>
              <a:stCxn id="109" idx="1"/>
              <a:endCxn id="107" idx="3"/>
            </p:cNvCxnSpPr>
            <p:nvPr/>
          </p:nvCxnSpPr>
          <p:spPr>
            <a:xfrm flipH="1">
              <a:off x="4914241" y="6262734"/>
              <a:ext cx="32252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lowchart: Magnetic Disk 112">
              <a:extLst>
                <a:ext uri="{FF2B5EF4-FFF2-40B4-BE49-F238E27FC236}">
                  <a16:creationId xmlns:a16="http://schemas.microsoft.com/office/drawing/2014/main" id="{FD2D169E-DC13-4AB4-94A9-3C68578595D5}"/>
                </a:ext>
              </a:extLst>
            </p:cNvPr>
            <p:cNvSpPr/>
            <p:nvPr/>
          </p:nvSpPr>
          <p:spPr>
            <a:xfrm>
              <a:off x="7595187" y="6047594"/>
              <a:ext cx="603788" cy="428527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AF27E12-AD5A-483E-A8F4-EC14DB492FB9}"/>
                </a:ext>
              </a:extLst>
            </p:cNvPr>
            <p:cNvGrpSpPr/>
            <p:nvPr/>
          </p:nvGrpSpPr>
          <p:grpSpPr>
            <a:xfrm>
              <a:off x="1527394" y="5809173"/>
              <a:ext cx="951201" cy="879992"/>
              <a:chOff x="2159489" y="1527178"/>
              <a:chExt cx="1258156" cy="118393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A36537-FE47-4097-84D8-70C22424B0EF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3FF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233 users</a:t>
                </a:r>
              </a:p>
            </p:txBody>
          </p:sp>
          <p:pic>
            <p:nvPicPr>
              <p:cNvPr id="116" name="Graphic 115" descr="Users">
                <a:extLst>
                  <a:ext uri="{FF2B5EF4-FFF2-40B4-BE49-F238E27FC236}">
                    <a16:creationId xmlns:a16="http://schemas.microsoft.com/office/drawing/2014/main" id="{937DB90E-A66B-4659-8750-345D1C86A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F6E358A-046B-4768-AF85-F673EF0661B9}"/>
                </a:ext>
              </a:extLst>
            </p:cNvPr>
            <p:cNvCxnSpPr>
              <a:cxnSpLocks/>
              <a:stCxn id="107" idx="1"/>
              <a:endCxn id="108" idx="3"/>
            </p:cNvCxnSpPr>
            <p:nvPr/>
          </p:nvCxnSpPr>
          <p:spPr>
            <a:xfrm flipH="1" flipV="1">
              <a:off x="4171173" y="6261859"/>
              <a:ext cx="173692" cy="87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11B1-D573-49E5-A9DB-9970F254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Customer Tenant Provisioning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BD6CF-3C23-472A-8698-10C828FC7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936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Sequence of Power BI REST API calls to create new customer tenant</a:t>
            </a:r>
          </a:p>
          <a:p>
            <a:pPr lvl="1"/>
            <a:r>
              <a:rPr lang="en-US" dirty="0"/>
              <a:t>Create new workspace</a:t>
            </a:r>
          </a:p>
          <a:p>
            <a:pPr lvl="1"/>
            <a:r>
              <a:rPr lang="en-US" dirty="0"/>
              <a:t>Associate workspace with premium capacity</a:t>
            </a:r>
          </a:p>
          <a:p>
            <a:pPr lvl="1"/>
            <a:r>
              <a:rPr lang="en-US" dirty="0"/>
              <a:t>Import PBIX to create dataset</a:t>
            </a:r>
          </a:p>
          <a:p>
            <a:pPr lvl="1"/>
            <a:r>
              <a:rPr lang="en-US" dirty="0"/>
              <a:t>Update dataset parameters</a:t>
            </a:r>
          </a:p>
          <a:p>
            <a:pPr lvl="1"/>
            <a:r>
              <a:rPr lang="en-US" dirty="0"/>
              <a:t>Set datasource credentials</a:t>
            </a:r>
          </a:p>
          <a:p>
            <a:pPr lvl="1"/>
            <a:r>
              <a:rPr lang="en-US" dirty="0"/>
              <a:t>Start dataset refresh operations</a:t>
            </a:r>
          </a:p>
          <a:p>
            <a:pPr lvl="1"/>
            <a:endParaRPr lang="en-US" dirty="0"/>
          </a:p>
          <a:p>
            <a:r>
              <a:rPr lang="en-US" dirty="0"/>
              <a:t>Best practice is to call Power BI REST API as service principal</a:t>
            </a:r>
          </a:p>
          <a:p>
            <a:pPr lvl="1"/>
            <a:r>
              <a:rPr lang="en-US" dirty="0"/>
              <a:t>Avoid problems with MFA and managing user password rotation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67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B534-AA26-438B-82A1-386196FB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1000 Workspace 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B641E-5935-4DAB-B63F-C195B48A0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39978"/>
          </a:xfrm>
        </p:spPr>
        <p:txBody>
          <a:bodyPr/>
          <a:lstStyle/>
          <a:p>
            <a:r>
              <a:rPr lang="en-US" dirty="0"/>
              <a:t>Service principal cannot be member of more than 1000 workspaces</a:t>
            </a:r>
          </a:p>
          <a:p>
            <a:pPr lvl="1"/>
            <a:r>
              <a:rPr lang="en-US" dirty="0"/>
              <a:t>Purpose of limitation is to maintain high levels of performance </a:t>
            </a:r>
          </a:p>
          <a:p>
            <a:pPr lvl="1"/>
            <a:r>
              <a:rPr lang="en-US" dirty="0"/>
              <a:t>Performance suffers as service principal is added to more workspaces</a:t>
            </a:r>
          </a:p>
          <a:p>
            <a:pPr lvl="1"/>
            <a:r>
              <a:rPr lang="en-US" dirty="0"/>
              <a:t>1000 workspace limitation is not enforced through code in Power BI Service</a:t>
            </a:r>
          </a:p>
          <a:p>
            <a:endParaRPr lang="en-US" dirty="0"/>
          </a:p>
          <a:p>
            <a:r>
              <a:rPr lang="en-US" dirty="0"/>
              <a:t>Observations about the 1000 workspace limitation</a:t>
            </a:r>
          </a:p>
          <a:p>
            <a:pPr lvl="1"/>
            <a:r>
              <a:rPr lang="en-US" dirty="0"/>
              <a:t>Scenario where service principal is member of 1000+ workspaces is unsupported </a:t>
            </a:r>
          </a:p>
          <a:p>
            <a:pPr lvl="1"/>
            <a:r>
              <a:rPr lang="en-US" dirty="0"/>
              <a:t>Performance slows as the number of workspace memberships for SP increases</a:t>
            </a:r>
          </a:p>
          <a:p>
            <a:pPr lvl="1"/>
            <a:r>
              <a:rPr lang="en-US" dirty="0"/>
              <a:t>Being member of 100 workspaces will perform better than 1000 workspaces</a:t>
            </a:r>
          </a:p>
          <a:p>
            <a:pPr lvl="1"/>
            <a:r>
              <a:rPr lang="en-US" dirty="0"/>
              <a:t>Being member of 10 workspaces will perform better than 100 workspaces</a:t>
            </a:r>
          </a:p>
          <a:p>
            <a:pPr lvl="1"/>
            <a:r>
              <a:rPr lang="en-US" dirty="0"/>
              <a:t>Optimal number of workspace memberships for performance reasons = 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98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Dataset &amp; Datasource Credentials Isolation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4FD41-778B-4D10-85CD-606DDB6A2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Multitenant design should isolate customer tenants from one another</a:t>
            </a:r>
          </a:p>
          <a:p>
            <a:pPr lvl="1"/>
            <a:r>
              <a:rPr lang="en-US" dirty="0"/>
              <a:t>You don't want users seeing data from another tenant belonging to a different customer</a:t>
            </a:r>
          </a:p>
          <a:p>
            <a:r>
              <a:rPr lang="en-US" dirty="0"/>
              <a:t>Each dataset is owned by a user or service principal</a:t>
            </a:r>
          </a:p>
          <a:p>
            <a:pPr lvl="1"/>
            <a:r>
              <a:rPr lang="en-US" dirty="0"/>
              <a:t>Dataset owner must set datasource credentials to connect to underlying datasource</a:t>
            </a:r>
          </a:p>
          <a:p>
            <a:pPr lvl="1"/>
            <a:r>
              <a:rPr lang="en-US" dirty="0"/>
              <a:t>Datasource credentials scoped by service principal and this scope extends across all workspaces</a:t>
            </a:r>
          </a:p>
          <a:p>
            <a:pPr lvl="1"/>
            <a:r>
              <a:rPr lang="en-US" dirty="0"/>
              <a:t>It's possible (but not recommended) to share dataset credentials across workspaces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C668DB-FCC4-4BE3-972C-5E0BBDDA1BD9}"/>
              </a:ext>
            </a:extLst>
          </p:cNvPr>
          <p:cNvGrpSpPr/>
          <p:nvPr/>
        </p:nvGrpSpPr>
        <p:grpSpPr>
          <a:xfrm>
            <a:off x="1222514" y="3757761"/>
            <a:ext cx="7692011" cy="3046264"/>
            <a:chOff x="1067231" y="3686019"/>
            <a:chExt cx="8354190" cy="330850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B36BDB5-E2B2-44EF-ADE2-F4EAC15D5B43}"/>
                </a:ext>
              </a:extLst>
            </p:cNvPr>
            <p:cNvGrpSpPr/>
            <p:nvPr/>
          </p:nvGrpSpPr>
          <p:grpSpPr>
            <a:xfrm>
              <a:off x="1105004" y="5756336"/>
              <a:ext cx="1096056" cy="1014003"/>
              <a:chOff x="2159489" y="1527178"/>
              <a:chExt cx="1258156" cy="1183938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22FA48-20A7-4A35-B3BE-E13CDD955ACB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FFFAE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b="1" i="1" dirty="0">
                    <a:solidFill>
                      <a:schemeClr val="tx1"/>
                    </a:solidFill>
                  </a:rPr>
                  <a:t>118 users</a:t>
                </a:r>
              </a:p>
            </p:txBody>
          </p:sp>
          <p:pic>
            <p:nvPicPr>
              <p:cNvPr id="80" name="Graphic 79" descr="Users">
                <a:extLst>
                  <a:ext uri="{FF2B5EF4-FFF2-40B4-BE49-F238E27FC236}">
                    <a16:creationId xmlns:a16="http://schemas.microsoft.com/office/drawing/2014/main" id="{11514E5C-D097-43F3-A885-939001EDF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5DF36D-5DED-4C43-80B6-8BC338F1B9C6}"/>
                </a:ext>
              </a:extLst>
            </p:cNvPr>
            <p:cNvSpPr/>
            <p:nvPr/>
          </p:nvSpPr>
          <p:spPr>
            <a:xfrm>
              <a:off x="8071192" y="4770610"/>
              <a:ext cx="1350229" cy="108633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Azure SQL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11D5A48-A7C5-4C6F-B755-A43F7EBE3DB5}"/>
                </a:ext>
              </a:extLst>
            </p:cNvPr>
            <p:cNvSpPr/>
            <p:nvPr/>
          </p:nvSpPr>
          <p:spPr>
            <a:xfrm>
              <a:off x="2751630" y="3686019"/>
              <a:ext cx="4952605" cy="3308506"/>
            </a:xfrm>
            <a:prstGeom prst="rect">
              <a:avLst/>
            </a:prstGeom>
            <a:solidFill>
              <a:srgbClr val="FFF5D5"/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Power BI Multi-tenant Environment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3728D8-B75D-4F9E-B90F-E84DD4434A5E}"/>
                </a:ext>
              </a:extLst>
            </p:cNvPr>
            <p:cNvSpPr/>
            <p:nvPr/>
          </p:nvSpPr>
          <p:spPr>
            <a:xfrm>
              <a:off x="3001870" y="4084904"/>
              <a:ext cx="2339617" cy="1252146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6EE1EF8-C8DC-4467-B312-6C498700BC77}"/>
                </a:ext>
              </a:extLst>
            </p:cNvPr>
            <p:cNvSpPr/>
            <p:nvPr/>
          </p:nvSpPr>
          <p:spPr>
            <a:xfrm>
              <a:off x="3268310" y="4418985"/>
              <a:ext cx="1871290" cy="74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43163E7-0075-44A6-877E-6A7CEFF99852}"/>
                </a:ext>
              </a:extLst>
            </p:cNvPr>
            <p:cNvSpPr/>
            <p:nvPr/>
          </p:nvSpPr>
          <p:spPr>
            <a:xfrm>
              <a:off x="4313765" y="4668199"/>
              <a:ext cx="656085" cy="37978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B04B66-B855-4BB9-9EE8-08BD785DC6A5}"/>
                </a:ext>
              </a:extLst>
            </p:cNvPr>
            <p:cNvSpPr/>
            <p:nvPr/>
          </p:nvSpPr>
          <p:spPr>
            <a:xfrm>
              <a:off x="3462781" y="4666184"/>
              <a:ext cx="656085" cy="381800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115AA61-A792-4C72-8909-F2E3BF21C887}"/>
                </a:ext>
              </a:extLst>
            </p:cNvPr>
            <p:cNvSpPr/>
            <p:nvPr/>
          </p:nvSpPr>
          <p:spPr>
            <a:xfrm>
              <a:off x="5927893" y="5178683"/>
              <a:ext cx="1338168" cy="493786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612E310-2BC3-44D8-ADD0-CFCCD4977C8C}"/>
                </a:ext>
              </a:extLst>
            </p:cNvPr>
            <p:cNvCxnSpPr>
              <a:cxnSpLocks/>
              <a:stCxn id="91" idx="2"/>
              <a:endCxn id="87" idx="3"/>
            </p:cNvCxnSpPr>
            <p:nvPr/>
          </p:nvCxnSpPr>
          <p:spPr>
            <a:xfrm flipH="1" flipV="1">
              <a:off x="7266061" y="5425576"/>
              <a:ext cx="1122483" cy="993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EAF3C13-83C9-4637-AB76-FB3CBD2BE846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2170625" y="4857084"/>
              <a:ext cx="1292157" cy="884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2E1678D-5413-4CEF-BEB7-9462CD766D6C}"/>
                </a:ext>
              </a:extLst>
            </p:cNvPr>
            <p:cNvCxnSpPr>
              <a:cxnSpLocks/>
              <a:stCxn id="87" idx="1"/>
              <a:endCxn id="85" idx="3"/>
            </p:cNvCxnSpPr>
            <p:nvPr/>
          </p:nvCxnSpPr>
          <p:spPr>
            <a:xfrm flipH="1" flipV="1">
              <a:off x="4969850" y="4858092"/>
              <a:ext cx="958043" cy="56748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lowchart: Magnetic Disk 90">
              <a:extLst>
                <a:ext uri="{FF2B5EF4-FFF2-40B4-BE49-F238E27FC236}">
                  <a16:creationId xmlns:a16="http://schemas.microsoft.com/office/drawing/2014/main" id="{1445272E-D4E3-44D1-9016-1B141DCE6BBB}"/>
                </a:ext>
              </a:extLst>
            </p:cNvPr>
            <p:cNvSpPr/>
            <p:nvPr/>
          </p:nvSpPr>
          <p:spPr>
            <a:xfrm>
              <a:off x="8388544" y="5188621"/>
              <a:ext cx="695737" cy="493786"/>
            </a:xfrm>
            <a:prstGeom prst="flowChartMagneticDisk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Sales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ACDA6F3-53DD-4D38-9B25-92E105F15E56}"/>
                </a:ext>
              </a:extLst>
            </p:cNvPr>
            <p:cNvGrpSpPr/>
            <p:nvPr/>
          </p:nvGrpSpPr>
          <p:grpSpPr>
            <a:xfrm>
              <a:off x="1067231" y="4335461"/>
              <a:ext cx="1096056" cy="1014003"/>
              <a:chOff x="2159489" y="1527178"/>
              <a:chExt cx="1258156" cy="118393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B724264-D72F-4D42-9184-9AD933CA567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94" name="Graphic 93" descr="Users">
                <a:extLst>
                  <a:ext uri="{FF2B5EF4-FFF2-40B4-BE49-F238E27FC236}">
                    <a16:creationId xmlns:a16="http://schemas.microsoft.com/office/drawing/2014/main" id="{D21FD6E0-EF66-49D1-BBC1-260FA6A16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83ADA86-8FC1-4936-90D0-C145A115B1F3}"/>
                </a:ext>
              </a:extLst>
            </p:cNvPr>
            <p:cNvSpPr/>
            <p:nvPr/>
          </p:nvSpPr>
          <p:spPr>
            <a:xfrm>
              <a:off x="3039644" y="5505779"/>
              <a:ext cx="2301844" cy="1252146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Customer 02 Tenant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04F4A26-B6C0-4C00-9D2F-6E31BD08B10F}"/>
                </a:ext>
              </a:extLst>
            </p:cNvPr>
            <p:cNvSpPr/>
            <p:nvPr/>
          </p:nvSpPr>
          <p:spPr>
            <a:xfrm>
              <a:off x="3306083" y="5839861"/>
              <a:ext cx="1871290" cy="74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4A1D698-AFA7-45FE-B0C7-B0D32F9D1643}"/>
                </a:ext>
              </a:extLst>
            </p:cNvPr>
            <p:cNvSpPr/>
            <p:nvPr/>
          </p:nvSpPr>
          <p:spPr>
            <a:xfrm>
              <a:off x="4351538" y="6089075"/>
              <a:ext cx="656085" cy="379785"/>
            </a:xfrm>
            <a:prstGeom prst="rect">
              <a:avLst/>
            </a:prstGeom>
            <a:solidFill>
              <a:srgbClr val="C94F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847E5F-F2E4-460E-824A-78BEA3B8A8BF}"/>
                </a:ext>
              </a:extLst>
            </p:cNvPr>
            <p:cNvSpPr/>
            <p:nvPr/>
          </p:nvSpPr>
          <p:spPr>
            <a:xfrm>
              <a:off x="3500554" y="6087060"/>
              <a:ext cx="656085" cy="381800"/>
            </a:xfrm>
            <a:prstGeom prst="rect">
              <a:avLst/>
            </a:prstGeom>
            <a:solidFill>
              <a:srgbClr val="1223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C17B25B-9332-4C3C-93F3-83E96C52997E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2208398" y="6277960"/>
              <a:ext cx="1292157" cy="884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CEB9147-517E-4B63-8265-C08C432AAD65}"/>
                </a:ext>
              </a:extLst>
            </p:cNvPr>
            <p:cNvCxnSpPr>
              <a:cxnSpLocks/>
              <a:stCxn id="87" idx="1"/>
              <a:endCxn id="97" idx="3"/>
            </p:cNvCxnSpPr>
            <p:nvPr/>
          </p:nvCxnSpPr>
          <p:spPr>
            <a:xfrm flipH="1">
              <a:off x="5007623" y="5425576"/>
              <a:ext cx="920270" cy="85339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2DF767-6BDC-4948-8547-C9B94929299B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18866" y="4857084"/>
              <a:ext cx="194899" cy="100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BAD6FF4-F909-4C06-913D-F322850FC0C2}"/>
                </a:ext>
              </a:extLst>
            </p:cNvPr>
            <p:cNvCxnSpPr>
              <a:cxnSpLocks/>
              <a:stCxn id="97" idx="1"/>
              <a:endCxn id="98" idx="3"/>
            </p:cNvCxnSpPr>
            <p:nvPr/>
          </p:nvCxnSpPr>
          <p:spPr>
            <a:xfrm flipH="1" flipV="1">
              <a:off x="4156639" y="6277960"/>
              <a:ext cx="194899" cy="100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087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27104</TotalTime>
  <Words>2140</Words>
  <Application>Microsoft Office PowerPoint</Application>
  <PresentationFormat>Custom</PresentationFormat>
  <Paragraphs>470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Paintbrush Picture</vt:lpstr>
      <vt:lpstr>Microsoft Power BI</vt:lpstr>
      <vt:lpstr>Scaling Multi-tenant Solutions using Service Principal Profiles</vt:lpstr>
      <vt:lpstr>Welcome to Power BI Dev Camp</vt:lpstr>
      <vt:lpstr>Developer Sample: AppOwnsDataMultiTenant</vt:lpstr>
      <vt:lpstr>Agenda</vt:lpstr>
      <vt:lpstr>Designing a Multi-tenant Application</vt:lpstr>
      <vt:lpstr>Writing Customer Tenant Provisioning Code</vt:lpstr>
      <vt:lpstr>Understanding the 1000 Workspace Limitation</vt:lpstr>
      <vt:lpstr>Understanding Dataset &amp; Datasource Credentials Isolation</vt:lpstr>
      <vt:lpstr>Design Strategies Before Service Principal Profiles</vt:lpstr>
      <vt:lpstr>Solution 1 – Single Service Principal</vt:lpstr>
      <vt:lpstr>Solution 2 – Service Principal Pooling</vt:lpstr>
      <vt:lpstr>Solution 3 – One Service Principal per Customer Tenant</vt:lpstr>
      <vt:lpstr>Comparing Solutions Before Service Principal Profiles</vt:lpstr>
      <vt:lpstr>Understanding Service Principal Profiles</vt:lpstr>
      <vt:lpstr>Service Principal Profiles and the Power BI Security Model</vt:lpstr>
      <vt:lpstr>Service Principal Profile Per Customer Tenant</vt:lpstr>
      <vt:lpstr>Comparing Solutions Including Service Principal Profiles</vt:lpstr>
      <vt:lpstr>Agenda</vt:lpstr>
      <vt:lpstr>Enable Tenant Admin Feature Switch </vt:lpstr>
      <vt:lpstr>Profiles API</vt:lpstr>
      <vt:lpstr>Calling Create Profile</vt:lpstr>
      <vt:lpstr>Calling Delete Profile</vt:lpstr>
      <vt:lpstr>Calling Get Profiles</vt:lpstr>
      <vt:lpstr>Adding Service Principal Profile as Workspace Member</vt:lpstr>
      <vt:lpstr>Agenda</vt:lpstr>
      <vt:lpstr>Calling Power BI REST API as Service Principal Profile</vt:lpstr>
      <vt:lpstr>Setting Calling Context for Service Principal Profile</vt:lpstr>
      <vt:lpstr>Initializing PowerBIClient Objects with ProfileId</vt:lpstr>
      <vt:lpstr>Creating and Deleting Profiles as a Service Principal</vt:lpstr>
      <vt:lpstr>Creating and Configuring Workspaces as a Profile</vt:lpstr>
      <vt:lpstr>Generating Embed Tokens as a Profile</vt:lpstr>
      <vt:lpstr>Calling GenerateToken as Service Principal Profile</vt:lpstr>
      <vt:lpstr>Agenda</vt:lpstr>
      <vt:lpstr>AppOwnsDataMultiTenant Design</vt:lpstr>
      <vt:lpstr>Application Architecture</vt:lpstr>
      <vt:lpstr>Create New Customer Tenants</vt:lpstr>
      <vt:lpstr>A New Profile for Each New Customer Tenant</vt:lpstr>
      <vt:lpstr>Inspecting Profiles with the Power BI Service API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251</cp:revision>
  <cp:lastPrinted>2019-05-02T20:11:39Z</cp:lastPrinted>
  <dcterms:created xsi:type="dcterms:W3CDTF">2018-09-21T01:16:59Z</dcterms:created>
  <dcterms:modified xsi:type="dcterms:W3CDTF">2022-03-31T16:11:22Z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